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1.xml" ContentType="application/vnd.openxmlformats-officedocument.presentationml.notes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y="10287000" cx="18288000"/>
  <p:notesSz cx="6858000" cy="9144000"/>
  <p:embeddedFontLst>
    <p:embeddedFont>
      <p:font typeface="华文新魏" panose="02010800040101010101" charset="-122"/>
      <p:regular r:id="rId25"/>
    </p:embeddedFont>
    <p:embeddedFont>
      <p:font typeface="微软雅黑" panose="020B0503020204020204" charset="-122"/>
      <p:regular r:id="rId26"/>
    </p:embeddedFont>
    <p:embeddedFont>
      <p:font typeface="华文楷体" panose="02010600040101010101" charset="-122"/>
      <p:regular r:id="rId27"/>
    </p:embeddedFont>
    <p:embeddedFont>
      <p:font typeface="Calibri" panose="020F0502020204030204" charset="0"/>
      <p:regular r:id="rId28"/>
      <p:bold r:id="rId29"/>
      <p:italic r:id="rId30"/>
      <p:boldItalic r:id="rId31"/>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autoAdjust="0"/>
    <p:restoredTop sz="94622" autoAdjust="0"/>
  </p:normalViewPr>
  <p:slideViewPr>
    <p:cSldViewPr>
      <p:cViewPr varScale="1">
        <p:scale>
          <a:sx n="74" d="100"/>
          <a:sy n="74" d="100"/>
        </p:scale>
        <p:origin x="-1092" y="-90"/>
      </p:cViewPr>
      <p:guideLst>
        <p:guide orient="horz" pos="2123"/>
        <p:guide pos="287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 Id="rId31" Type="http://schemas.openxmlformats.org/officeDocument/2006/relationships/font" Target="fonts/font7.fntdata"/><Relationship Id="rId32" Type="http://schemas.openxmlformats.org/officeDocument/2006/relationships/tableStyles" Target="tableStyles.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51" name=""/>
        <p:cNvGrpSpPr/>
        <p:nvPr/>
      </p:nvGrpSpPr>
      <p:grpSpPr>
        <a:xfrm>
          <a:off x="0" y="0"/>
          <a:ext cx="0" cy="0"/>
          <a:chOff x="0" y="0"/>
          <a:chExt cx="0" cy="0"/>
        </a:xfrm>
      </p:grpSpPr>
      <p:sp>
        <p:nvSpPr>
          <p:cNvPr id="1048961"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962" name="日期占位符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0F9B84EA-7D68-4D60-9CB1-D50884785D1C}" type="datetimeFigureOut">
              <a:rPr altLang="en-US" lang="zh-CN" smtClean="0"/>
            </a:fld>
            <a:endParaRPr altLang="en-US" lang="zh-CN"/>
          </a:p>
        </p:txBody>
      </p:sp>
      <p:sp>
        <p:nvSpPr>
          <p:cNvPr id="1048963" name="页脚占位符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964" name="灯片编号占位符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8D4E0FC9-F1F8-4FAE-9988-3BA365CFD46F}" type="slidenum">
              <a:rPr altLang="en-US" lang="zh-CN" smtClean="0"/>
            </a:fld>
            <a:endParaRPr altLang="en-US" lang="zh-CN"/>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50" name=""/>
        <p:cNvGrpSpPr/>
        <p:nvPr/>
      </p:nvGrpSpPr>
      <p:grpSpPr>
        <a:xfrm>
          <a:off x="0" y="0"/>
          <a:ext cx="0" cy="0"/>
          <a:chOff x="0" y="0"/>
          <a:chExt cx="0" cy="0"/>
        </a:xfrm>
      </p:grpSpPr>
      <p:sp>
        <p:nvSpPr>
          <p:cNvPr id="1048955"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956"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D2A48B96-639E-45A3-A0BA-2464DFDB1FAA}" type="datetimeFigureOut">
              <a:rPr altLang="en-US" lang="zh-CN" smtClean="0"/>
            </a:fld>
            <a:endParaRPr altLang="en-US" lang="zh-CN"/>
          </a:p>
        </p:txBody>
      </p:sp>
      <p:sp>
        <p:nvSpPr>
          <p:cNvPr id="1048957"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958"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959"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960"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A6837353-30EB-4A48-80EB-173D804AEFBD}"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18" name=""/>
        <p:cNvGrpSpPr/>
        <p:nvPr/>
      </p:nvGrpSpPr>
      <p:grpSpPr>
        <a:xfrm/>
      </p:grpSpPr>
      <p:sp>
        <p:nvSpPr>
          <p:cNvPr id="1048839" name="幻灯片图像占位符 1"/>
          <p:cNvSpPr/>
          <p:nvPr>
            <p:ph type="sldImg" idx="2"/>
          </p:nvPr>
        </p:nvSpPr>
        <p:spPr/>
      </p:sp>
      <p:sp>
        <p:nvSpPr>
          <p:cNvPr id="1048840" name="文本占位符 2"/>
          <p:cNvSpPr/>
          <p:nvPr>
            <p:ph type="body" idx="3"/>
          </p:nvPr>
        </p:nvSpPr>
        <p:spPr/>
        <p:txBody>
          <a:bodyPr/>
          <a:p>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40" name=""/>
        <p:cNvGrpSpPr/>
        <p:nvPr/>
      </p:nvGrpSpPr>
      <p:grpSpPr>
        <a:xfrm>
          <a:off x="0" y="0"/>
          <a:ext cx="0" cy="0"/>
          <a:chOff x="0" y="0"/>
          <a:chExt cx="0" cy="0"/>
        </a:xfrm>
      </p:grpSpPr>
      <p:sp>
        <p:nvSpPr>
          <p:cNvPr id="1048900"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901"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902" name="Date Placeholder 3"/>
          <p:cNvSpPr>
            <a:spLocks noGrp="1"/>
          </p:cNvSpPr>
          <p:nvPr>
            <p:ph type="dt" sz="half" idx="10"/>
          </p:nvPr>
        </p:nvSpPr>
        <p:spPr/>
        <p:txBody>
          <a:bodyPr/>
          <a:p>
            <a:fld id="{1D8BD707-D9CF-40AE-B4C6-C98DA3205C09}" type="datetimeFigureOut">
              <a:rPr lang="en-US" smtClean="0"/>
            </a:fld>
            <a:endParaRPr lang="en-US"/>
          </a:p>
        </p:txBody>
      </p:sp>
      <p:sp>
        <p:nvSpPr>
          <p:cNvPr id="1048903" name="Footer Placeholder 4"/>
          <p:cNvSpPr>
            <a:spLocks noGrp="1"/>
          </p:cNvSpPr>
          <p:nvPr>
            <p:ph type="ftr" sz="quarter" idx="11"/>
          </p:nvPr>
        </p:nvSpPr>
        <p:spPr/>
        <p:txBody>
          <a:bodyPr/>
          <a:p>
            <a:endParaRPr lang="en-US"/>
          </a:p>
        </p:txBody>
      </p:sp>
      <p:sp>
        <p:nvSpPr>
          <p:cNvPr id="1048904"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45" name=""/>
        <p:cNvGrpSpPr/>
        <p:nvPr/>
      </p:nvGrpSpPr>
      <p:grpSpPr>
        <a:xfrm>
          <a:off x="0" y="0"/>
          <a:ext cx="0" cy="0"/>
          <a:chOff x="0" y="0"/>
          <a:chExt cx="0" cy="0"/>
        </a:xfrm>
      </p:grpSpPr>
      <p:sp>
        <p:nvSpPr>
          <p:cNvPr id="1048925" name="Title 1"/>
          <p:cNvSpPr>
            <a:spLocks noGrp="1"/>
          </p:cNvSpPr>
          <p:nvPr>
            <p:ph type="title"/>
          </p:nvPr>
        </p:nvSpPr>
        <p:spPr/>
        <p:txBody>
          <a:bodyPr/>
          <a:p>
            <a:r>
              <a:rPr lang="en-US" smtClean="0"/>
              <a:t>Click to edit Master title style</a:t>
            </a:r>
            <a:endParaRPr lang="en-US"/>
          </a:p>
        </p:txBody>
      </p:sp>
      <p:sp>
        <p:nvSpPr>
          <p:cNvPr id="1048926" name="Vertical Text Placeholder 2"/>
          <p:cNvSpPr>
            <a:spLocks noGrp="1"/>
          </p:cNvSpPr>
          <p:nvPr>
            <p:ph type="body" orient="vert" idx="1"/>
          </p:nvPr>
        </p:nvSpPr>
        <p:spPr/>
        <p:txBody>
          <a:bodyPr vert="eaVert"/>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927" name="Date Placeholder 3"/>
          <p:cNvSpPr>
            <a:spLocks noGrp="1"/>
          </p:cNvSpPr>
          <p:nvPr>
            <p:ph type="dt" sz="half" idx="10"/>
          </p:nvPr>
        </p:nvSpPr>
        <p:spPr/>
        <p:txBody>
          <a:bodyPr/>
          <a:p>
            <a:fld id="{1D8BD707-D9CF-40AE-B4C6-C98DA3205C09}" type="datetimeFigureOut">
              <a:rPr lang="en-US" smtClean="0"/>
            </a:fld>
            <a:endParaRPr lang="en-US"/>
          </a:p>
        </p:txBody>
      </p:sp>
      <p:sp>
        <p:nvSpPr>
          <p:cNvPr id="1048928" name="Footer Placeholder 4"/>
          <p:cNvSpPr>
            <a:spLocks noGrp="1"/>
          </p:cNvSpPr>
          <p:nvPr>
            <p:ph type="ftr" sz="quarter" idx="11"/>
          </p:nvPr>
        </p:nvSpPr>
        <p:spPr/>
        <p:txBody>
          <a:bodyPr/>
          <a:p>
            <a:endParaRPr lang="en-US"/>
          </a:p>
        </p:txBody>
      </p:sp>
      <p:sp>
        <p:nvSpPr>
          <p:cNvPr id="1048929"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42" name=""/>
        <p:cNvGrpSpPr/>
        <p:nvPr/>
      </p:nvGrpSpPr>
      <p:grpSpPr>
        <a:xfrm>
          <a:off x="0" y="0"/>
          <a:ext cx="0" cy="0"/>
          <a:chOff x="0" y="0"/>
          <a:chExt cx="0" cy="0"/>
        </a:xfrm>
      </p:grpSpPr>
      <p:sp>
        <p:nvSpPr>
          <p:cNvPr id="1048909"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910"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911" name="Date Placeholder 3"/>
          <p:cNvSpPr>
            <a:spLocks noGrp="1"/>
          </p:cNvSpPr>
          <p:nvPr>
            <p:ph type="dt" sz="half" idx="10"/>
          </p:nvPr>
        </p:nvSpPr>
        <p:spPr/>
        <p:txBody>
          <a:bodyPr/>
          <a:p>
            <a:fld id="{1D8BD707-D9CF-40AE-B4C6-C98DA3205C09}" type="datetimeFigureOut">
              <a:rPr lang="en-US" smtClean="0"/>
            </a:fld>
            <a:endParaRPr lang="en-US"/>
          </a:p>
        </p:txBody>
      </p:sp>
      <p:sp>
        <p:nvSpPr>
          <p:cNvPr id="1048912" name="Footer Placeholder 4"/>
          <p:cNvSpPr>
            <a:spLocks noGrp="1"/>
          </p:cNvSpPr>
          <p:nvPr>
            <p:ph type="ftr" sz="quarter" idx="11"/>
          </p:nvPr>
        </p:nvSpPr>
        <p:spPr/>
        <p:txBody>
          <a:bodyPr/>
          <a:p>
            <a:endParaRPr lang="en-US"/>
          </a:p>
        </p:txBody>
      </p:sp>
      <p:sp>
        <p:nvSpPr>
          <p:cNvPr id="1048913"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43" name=""/>
        <p:cNvGrpSpPr/>
        <p:nvPr/>
      </p:nvGrpSpPr>
      <p:grpSpPr>
        <a:xfrm>
          <a:off x="0" y="0"/>
          <a:ext cx="0" cy="0"/>
          <a:chOff x="0" y="0"/>
          <a:chExt cx="0" cy="0"/>
        </a:xfrm>
      </p:grpSpPr>
      <p:sp>
        <p:nvSpPr>
          <p:cNvPr id="1048914" name="Title 1"/>
          <p:cNvSpPr>
            <a:spLocks noGrp="1"/>
          </p:cNvSpPr>
          <p:nvPr>
            <p:ph type="title"/>
          </p:nvPr>
        </p:nvSpPr>
        <p:spPr/>
        <p:txBody>
          <a:bodyPr/>
          <a:p>
            <a:r>
              <a:rPr lang="en-US" smtClean="0"/>
              <a:t>Click to edit Master title style</a:t>
            </a:r>
            <a:endParaRPr lang="en-US"/>
          </a:p>
        </p:txBody>
      </p:sp>
      <p:sp>
        <p:nvSpPr>
          <p:cNvPr id="1048915" name="Content Placeholder 2"/>
          <p:cNvSpPr>
            <a:spLocks noGrp="1"/>
          </p:cNvSpPr>
          <p:nvPr>
            <p:ph idx="1"/>
          </p:nvPr>
        </p:nvSpPr>
        <p:spPr/>
        <p:txBody>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916" name="Date Placeholder 3"/>
          <p:cNvSpPr>
            <a:spLocks noGrp="1"/>
          </p:cNvSpPr>
          <p:nvPr>
            <p:ph type="dt" sz="half" idx="10"/>
          </p:nvPr>
        </p:nvSpPr>
        <p:spPr/>
        <p:txBody>
          <a:bodyPr/>
          <a:p>
            <a:fld id="{1D8BD707-D9CF-40AE-B4C6-C98DA3205C09}" type="datetimeFigureOut">
              <a:rPr lang="en-US" smtClean="0"/>
            </a:fld>
            <a:endParaRPr lang="en-US"/>
          </a:p>
        </p:txBody>
      </p:sp>
      <p:sp>
        <p:nvSpPr>
          <p:cNvPr id="1048917" name="Footer Placeholder 4"/>
          <p:cNvSpPr>
            <a:spLocks noGrp="1"/>
          </p:cNvSpPr>
          <p:nvPr>
            <p:ph type="ftr" sz="quarter" idx="11"/>
          </p:nvPr>
        </p:nvSpPr>
        <p:spPr/>
        <p:txBody>
          <a:bodyPr/>
          <a:p>
            <a:endParaRPr lang="en-US"/>
          </a:p>
        </p:txBody>
      </p:sp>
      <p:sp>
        <p:nvSpPr>
          <p:cNvPr id="1048918"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46" name=""/>
        <p:cNvGrpSpPr/>
        <p:nvPr/>
      </p:nvGrpSpPr>
      <p:grpSpPr>
        <a:xfrm>
          <a:off x="0" y="0"/>
          <a:ext cx="0" cy="0"/>
          <a:chOff x="0" y="0"/>
          <a:chExt cx="0" cy="0"/>
        </a:xfrm>
      </p:grpSpPr>
      <p:sp>
        <p:nvSpPr>
          <p:cNvPr id="1048930"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931"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endParaRPr lang="en-US" smtClean="0"/>
          </a:p>
        </p:txBody>
      </p:sp>
      <p:sp>
        <p:nvSpPr>
          <p:cNvPr id="1048932" name="Date Placeholder 3"/>
          <p:cNvSpPr>
            <a:spLocks noGrp="1"/>
          </p:cNvSpPr>
          <p:nvPr>
            <p:ph type="dt" sz="half" idx="10"/>
          </p:nvPr>
        </p:nvSpPr>
        <p:spPr/>
        <p:txBody>
          <a:bodyPr/>
          <a:p>
            <a:fld id="{1D8BD707-D9CF-40AE-B4C6-C98DA3205C09}" type="datetimeFigureOut">
              <a:rPr lang="en-US" smtClean="0"/>
            </a:fld>
            <a:endParaRPr lang="en-US"/>
          </a:p>
        </p:txBody>
      </p:sp>
      <p:sp>
        <p:nvSpPr>
          <p:cNvPr id="1048933" name="Footer Placeholder 4"/>
          <p:cNvSpPr>
            <a:spLocks noGrp="1"/>
          </p:cNvSpPr>
          <p:nvPr>
            <p:ph type="ftr" sz="quarter" idx="11"/>
          </p:nvPr>
        </p:nvSpPr>
        <p:spPr/>
        <p:txBody>
          <a:bodyPr/>
          <a:p>
            <a:endParaRPr lang="en-US"/>
          </a:p>
        </p:txBody>
      </p:sp>
      <p:sp>
        <p:nvSpPr>
          <p:cNvPr id="1048934"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47" name=""/>
        <p:cNvGrpSpPr/>
        <p:nvPr/>
      </p:nvGrpSpPr>
      <p:grpSpPr>
        <a:xfrm>
          <a:off x="0" y="0"/>
          <a:ext cx="0" cy="0"/>
          <a:chOff x="0" y="0"/>
          <a:chExt cx="0" cy="0"/>
        </a:xfrm>
      </p:grpSpPr>
      <p:sp>
        <p:nvSpPr>
          <p:cNvPr id="1048935" name="Title 1"/>
          <p:cNvSpPr>
            <a:spLocks noGrp="1"/>
          </p:cNvSpPr>
          <p:nvPr>
            <p:ph type="title"/>
          </p:nvPr>
        </p:nvSpPr>
        <p:spPr/>
        <p:txBody>
          <a:bodyPr/>
          <a:p>
            <a:r>
              <a:rPr lang="en-US" smtClean="0"/>
              <a:t>Click to edit Master title style</a:t>
            </a:r>
            <a:endParaRPr lang="en-US"/>
          </a:p>
        </p:txBody>
      </p:sp>
      <p:sp>
        <p:nvSpPr>
          <p:cNvPr id="1048936"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937"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938" name="Date Placeholder 4"/>
          <p:cNvSpPr>
            <a:spLocks noGrp="1"/>
          </p:cNvSpPr>
          <p:nvPr>
            <p:ph type="dt" sz="half" idx="10"/>
          </p:nvPr>
        </p:nvSpPr>
        <p:spPr/>
        <p:txBody>
          <a:bodyPr/>
          <a:p>
            <a:fld id="{1D8BD707-D9CF-40AE-B4C6-C98DA3205C09}" type="datetimeFigureOut">
              <a:rPr lang="en-US" smtClean="0"/>
            </a:fld>
            <a:endParaRPr lang="en-US"/>
          </a:p>
        </p:txBody>
      </p:sp>
      <p:sp>
        <p:nvSpPr>
          <p:cNvPr id="1048939" name="Footer Placeholder 5"/>
          <p:cNvSpPr>
            <a:spLocks noGrp="1"/>
          </p:cNvSpPr>
          <p:nvPr>
            <p:ph type="ftr" sz="quarter" idx="11"/>
          </p:nvPr>
        </p:nvSpPr>
        <p:spPr/>
        <p:txBody>
          <a:bodyPr/>
          <a:p>
            <a:endParaRPr lang="en-US"/>
          </a:p>
        </p:txBody>
      </p:sp>
      <p:sp>
        <p:nvSpPr>
          <p:cNvPr id="1048940"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48" name=""/>
        <p:cNvGrpSpPr/>
        <p:nvPr/>
      </p:nvGrpSpPr>
      <p:grpSpPr>
        <a:xfrm>
          <a:off x="0" y="0"/>
          <a:ext cx="0" cy="0"/>
          <a:chOff x="0" y="0"/>
          <a:chExt cx="0" cy="0"/>
        </a:xfrm>
      </p:grpSpPr>
      <p:sp>
        <p:nvSpPr>
          <p:cNvPr id="1048941" name="Title 1"/>
          <p:cNvSpPr>
            <a:spLocks noGrp="1"/>
          </p:cNvSpPr>
          <p:nvPr>
            <p:ph type="title"/>
          </p:nvPr>
        </p:nvSpPr>
        <p:spPr/>
        <p:txBody>
          <a:bodyPr/>
          <a:p>
            <a:r>
              <a:rPr lang="en-US" smtClean="0"/>
              <a:t>Click to edit Master title style</a:t>
            </a:r>
            <a:endParaRPr lang="en-US"/>
          </a:p>
        </p:txBody>
      </p:sp>
      <p:sp>
        <p:nvSpPr>
          <p:cNvPr id="1048942"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endParaRPr lang="en-US" smtClean="0"/>
          </a:p>
        </p:txBody>
      </p:sp>
      <p:sp>
        <p:nvSpPr>
          <p:cNvPr id="1048943"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944"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endParaRPr lang="en-US" smtClean="0"/>
          </a:p>
        </p:txBody>
      </p:sp>
      <p:sp>
        <p:nvSpPr>
          <p:cNvPr id="1048945"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946" name="Date Placeholder 6"/>
          <p:cNvSpPr>
            <a:spLocks noGrp="1"/>
          </p:cNvSpPr>
          <p:nvPr>
            <p:ph type="dt" sz="half" idx="10"/>
          </p:nvPr>
        </p:nvSpPr>
        <p:spPr/>
        <p:txBody>
          <a:bodyPr/>
          <a:p>
            <a:fld id="{1D8BD707-D9CF-40AE-B4C6-C98DA3205C09}" type="datetimeFigureOut">
              <a:rPr lang="en-US" smtClean="0"/>
            </a:fld>
            <a:endParaRPr lang="en-US"/>
          </a:p>
        </p:txBody>
      </p:sp>
      <p:sp>
        <p:nvSpPr>
          <p:cNvPr id="1048947" name="Footer Placeholder 7"/>
          <p:cNvSpPr>
            <a:spLocks noGrp="1"/>
          </p:cNvSpPr>
          <p:nvPr>
            <p:ph type="ftr" sz="quarter" idx="11"/>
          </p:nvPr>
        </p:nvSpPr>
        <p:spPr/>
        <p:txBody>
          <a:bodyPr/>
          <a:p>
            <a:endParaRPr lang="en-US"/>
          </a:p>
        </p:txBody>
      </p:sp>
      <p:sp>
        <p:nvSpPr>
          <p:cNvPr id="1048948" name="Slide Number Placeholder 8"/>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41" name=""/>
        <p:cNvGrpSpPr/>
        <p:nvPr/>
      </p:nvGrpSpPr>
      <p:grpSpPr>
        <a:xfrm>
          <a:off x="0" y="0"/>
          <a:ext cx="0" cy="0"/>
          <a:chOff x="0" y="0"/>
          <a:chExt cx="0" cy="0"/>
        </a:xfrm>
      </p:grpSpPr>
      <p:sp>
        <p:nvSpPr>
          <p:cNvPr id="1048905" name="Title 1"/>
          <p:cNvSpPr>
            <a:spLocks noGrp="1"/>
          </p:cNvSpPr>
          <p:nvPr>
            <p:ph type="title"/>
          </p:nvPr>
        </p:nvSpPr>
        <p:spPr/>
        <p:txBody>
          <a:bodyPr/>
          <a:p>
            <a:r>
              <a:rPr lang="en-US" smtClean="0"/>
              <a:t>Click to edit Master title style</a:t>
            </a:r>
            <a:endParaRPr lang="en-US"/>
          </a:p>
        </p:txBody>
      </p:sp>
      <p:sp>
        <p:nvSpPr>
          <p:cNvPr id="1048906" name="Date Placeholder 2"/>
          <p:cNvSpPr>
            <a:spLocks noGrp="1"/>
          </p:cNvSpPr>
          <p:nvPr>
            <p:ph type="dt" sz="half" idx="10"/>
          </p:nvPr>
        </p:nvSpPr>
        <p:spPr/>
        <p:txBody>
          <a:bodyPr/>
          <a:p>
            <a:fld id="{1D8BD707-D9CF-40AE-B4C6-C98DA3205C09}" type="datetimeFigureOut">
              <a:rPr lang="en-US" smtClean="0"/>
            </a:fld>
            <a:endParaRPr lang="en-US"/>
          </a:p>
        </p:txBody>
      </p:sp>
      <p:sp>
        <p:nvSpPr>
          <p:cNvPr id="1048907" name="Footer Placeholder 3"/>
          <p:cNvSpPr>
            <a:spLocks noGrp="1"/>
          </p:cNvSpPr>
          <p:nvPr>
            <p:ph type="ftr" sz="quarter" idx="11"/>
          </p:nvPr>
        </p:nvSpPr>
        <p:spPr/>
        <p:txBody>
          <a:bodyPr/>
          <a:p>
            <a:endParaRPr lang="en-US"/>
          </a:p>
        </p:txBody>
      </p:sp>
      <p:sp>
        <p:nvSpPr>
          <p:cNvPr id="1048908" name="Slide Number Placeholder 4"/>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5"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49" name=""/>
        <p:cNvGrpSpPr/>
        <p:nvPr/>
      </p:nvGrpSpPr>
      <p:grpSpPr>
        <a:xfrm>
          <a:off x="0" y="0"/>
          <a:ext cx="0" cy="0"/>
          <a:chOff x="0" y="0"/>
          <a:chExt cx="0" cy="0"/>
        </a:xfrm>
      </p:grpSpPr>
      <p:sp>
        <p:nvSpPr>
          <p:cNvPr id="1048949"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950"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951"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endParaRPr lang="en-US" smtClean="0"/>
          </a:p>
        </p:txBody>
      </p:sp>
      <p:sp>
        <p:nvSpPr>
          <p:cNvPr id="1048952" name="Date Placeholder 4"/>
          <p:cNvSpPr>
            <a:spLocks noGrp="1"/>
          </p:cNvSpPr>
          <p:nvPr>
            <p:ph type="dt" sz="half" idx="10"/>
          </p:nvPr>
        </p:nvSpPr>
        <p:spPr/>
        <p:txBody>
          <a:bodyPr/>
          <a:p>
            <a:fld id="{1D8BD707-D9CF-40AE-B4C6-C98DA3205C09}" type="datetimeFigureOut">
              <a:rPr lang="en-US" smtClean="0"/>
            </a:fld>
            <a:endParaRPr lang="en-US"/>
          </a:p>
        </p:txBody>
      </p:sp>
      <p:sp>
        <p:nvSpPr>
          <p:cNvPr id="1048953" name="Footer Placeholder 5"/>
          <p:cNvSpPr>
            <a:spLocks noGrp="1"/>
          </p:cNvSpPr>
          <p:nvPr>
            <p:ph type="ftr" sz="quarter" idx="11"/>
          </p:nvPr>
        </p:nvSpPr>
        <p:spPr/>
        <p:txBody>
          <a:bodyPr/>
          <a:p>
            <a:endParaRPr lang="en-US"/>
          </a:p>
        </p:txBody>
      </p:sp>
      <p:sp>
        <p:nvSpPr>
          <p:cNvPr id="1048954"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44" name=""/>
        <p:cNvGrpSpPr/>
        <p:nvPr/>
      </p:nvGrpSpPr>
      <p:grpSpPr>
        <a:xfrm>
          <a:off x="0" y="0"/>
          <a:ext cx="0" cy="0"/>
          <a:chOff x="0" y="0"/>
          <a:chExt cx="0" cy="0"/>
        </a:xfrm>
      </p:grpSpPr>
      <p:sp>
        <p:nvSpPr>
          <p:cNvPr id="1048919"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920"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921"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endParaRPr lang="en-US" smtClean="0"/>
          </a:p>
        </p:txBody>
      </p:sp>
      <p:sp>
        <p:nvSpPr>
          <p:cNvPr id="1048922" name="Date Placeholder 4"/>
          <p:cNvSpPr>
            <a:spLocks noGrp="1"/>
          </p:cNvSpPr>
          <p:nvPr>
            <p:ph type="dt" sz="half" idx="10"/>
          </p:nvPr>
        </p:nvSpPr>
        <p:spPr/>
        <p:txBody>
          <a:bodyPr/>
          <a:p>
            <a:fld id="{1D8BD707-D9CF-40AE-B4C6-C98DA3205C09}" type="datetimeFigureOut">
              <a:rPr lang="en-US" smtClean="0"/>
            </a:fld>
            <a:endParaRPr lang="en-US"/>
          </a:p>
        </p:txBody>
      </p:sp>
      <p:sp>
        <p:nvSpPr>
          <p:cNvPr id="1048923" name="Footer Placeholder 5"/>
          <p:cNvSpPr>
            <a:spLocks noGrp="1"/>
          </p:cNvSpPr>
          <p:nvPr>
            <p:ph type="ftr" sz="quarter" idx="11"/>
          </p:nvPr>
        </p:nvSpPr>
        <p:spPr/>
        <p:txBody>
          <a:bodyPr/>
          <a:p>
            <a:endParaRPr lang="en-US"/>
          </a:p>
        </p:txBody>
      </p:sp>
      <p:sp>
        <p:nvSpPr>
          <p:cNvPr id="1048924"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3"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fld>
            <a:endParaRPr lang="en-US"/>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anose="020B0604020202020204"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anose="020B0604020202020204"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anose="020B0604020202020204"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anose="020B0604020202020204"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anose="020B0604020202020204"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anose="020B0604020202020204"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anose="020B0604020202020204"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anose="020B0604020202020204"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23.png"/><Relationship Id="rId10"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7.xml"/><Relationship Id="rId3"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33.png"/><Relationship Id="rId7" Type="http://schemas.openxmlformats.org/officeDocument/2006/relationships/image" Target="../media/image34.jpeg"/><Relationship Id="rId8" Type="http://schemas.openxmlformats.org/officeDocument/2006/relationships/image" Target="../media/image35.jpeg"/><Relationship Id="rId9"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8.png"/><Relationship Id="rId3"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pic>
        <p:nvPicPr>
          <p:cNvPr id="2097152" name="Picture 2"/>
          <p:cNvPicPr>
            <a:picLocks noChangeAspect="1"/>
          </p:cNvPicPr>
          <p:nvPr/>
        </p:nvPicPr>
        <p:blipFill>
          <a:blip xmlns:r="http://schemas.openxmlformats.org/officeDocument/2006/relationships" r:embed="rId1">
            <a:alphaModFix amt="69000"/>
          </a:blip>
          <a:srcRect l="16361" t="15871" r="1189" b="14584"/>
          <a:stretch>
            <a:fillRect/>
          </a:stretch>
        </p:blipFill>
        <p:spPr>
          <a:xfrm>
            <a:off x="0" y="0"/>
            <a:ext cx="18288000" cy="10287000"/>
          </a:xfrm>
          <a:prstGeom prst="rect"/>
        </p:spPr>
      </p:pic>
      <p:grpSp>
        <p:nvGrpSpPr>
          <p:cNvPr id="27" name="Group 3"/>
          <p:cNvGrpSpPr/>
          <p:nvPr/>
        </p:nvGrpSpPr>
        <p:grpSpPr>
          <a:xfrm rot="0">
            <a:off x="456822" y="339643"/>
            <a:ext cx="17441466" cy="9483974"/>
            <a:chOff x="0" y="0"/>
            <a:chExt cx="19130303" cy="10402296"/>
          </a:xfrm>
        </p:grpSpPr>
        <p:sp>
          <p:nvSpPr>
            <p:cNvPr id="1048584" name="Freeform 4"/>
            <p:cNvSpPr/>
            <p:nvPr/>
          </p:nvSpPr>
          <p:spPr>
            <a:xfrm>
              <a:off x="0" y="0"/>
              <a:ext cx="19131573" cy="10403567"/>
            </a:xfrm>
            <a:custGeom>
              <a:avLst/>
              <a:ahLst/>
              <a:rect l="l" t="t" r="r" b="b"/>
              <a:pathLst>
                <a:path w="19131573" h="10403567">
                  <a:moveTo>
                    <a:pt x="4001573" y="10296886"/>
                  </a:moveTo>
                  <a:lnTo>
                    <a:pt x="14981465" y="10296886"/>
                  </a:lnTo>
                  <a:lnTo>
                    <a:pt x="14981465" y="10322286"/>
                  </a:lnTo>
                  <a:lnTo>
                    <a:pt x="4001573" y="10322286"/>
                  </a:lnTo>
                  <a:lnTo>
                    <a:pt x="4001573" y="10296886"/>
                  </a:lnTo>
                  <a:close/>
                  <a:moveTo>
                    <a:pt x="4001573" y="10218146"/>
                  </a:moveTo>
                  <a:lnTo>
                    <a:pt x="14981465" y="10218146"/>
                  </a:lnTo>
                  <a:lnTo>
                    <a:pt x="14981465" y="10243546"/>
                  </a:lnTo>
                  <a:lnTo>
                    <a:pt x="4001573" y="10243546"/>
                  </a:lnTo>
                  <a:lnTo>
                    <a:pt x="4001573" y="10218146"/>
                  </a:lnTo>
                  <a:close/>
                  <a:moveTo>
                    <a:pt x="4001573" y="10376896"/>
                  </a:moveTo>
                  <a:lnTo>
                    <a:pt x="14981465" y="10376896"/>
                  </a:lnTo>
                  <a:lnTo>
                    <a:pt x="14981465" y="10402296"/>
                  </a:lnTo>
                  <a:lnTo>
                    <a:pt x="4001573" y="10402296"/>
                  </a:lnTo>
                  <a:lnTo>
                    <a:pt x="4001573" y="10376896"/>
                  </a:lnTo>
                  <a:close/>
                  <a:moveTo>
                    <a:pt x="43180" y="10376896"/>
                  </a:moveTo>
                  <a:lnTo>
                    <a:pt x="97790" y="10322286"/>
                  </a:lnTo>
                  <a:lnTo>
                    <a:pt x="4001574" y="10322286"/>
                  </a:lnTo>
                  <a:lnTo>
                    <a:pt x="4001574" y="10296886"/>
                  </a:lnTo>
                  <a:lnTo>
                    <a:pt x="123190" y="10296886"/>
                  </a:lnTo>
                  <a:lnTo>
                    <a:pt x="177800" y="10242276"/>
                  </a:lnTo>
                  <a:lnTo>
                    <a:pt x="4001573" y="10242276"/>
                  </a:lnTo>
                  <a:lnTo>
                    <a:pt x="4001573" y="10216876"/>
                  </a:lnTo>
                  <a:lnTo>
                    <a:pt x="185420" y="10216876"/>
                  </a:lnTo>
                  <a:lnTo>
                    <a:pt x="185420" y="7985802"/>
                  </a:lnTo>
                  <a:lnTo>
                    <a:pt x="160020" y="7985802"/>
                  </a:lnTo>
                  <a:lnTo>
                    <a:pt x="160020" y="10224496"/>
                  </a:lnTo>
                  <a:lnTo>
                    <a:pt x="105410" y="10279106"/>
                  </a:lnTo>
                  <a:lnTo>
                    <a:pt x="105410" y="7988605"/>
                  </a:lnTo>
                  <a:lnTo>
                    <a:pt x="80010" y="7988605"/>
                  </a:lnTo>
                  <a:lnTo>
                    <a:pt x="80010" y="10305776"/>
                  </a:lnTo>
                  <a:lnTo>
                    <a:pt x="25400" y="10359117"/>
                  </a:lnTo>
                  <a:lnTo>
                    <a:pt x="25400" y="7988605"/>
                  </a:lnTo>
                  <a:lnTo>
                    <a:pt x="0" y="7988605"/>
                  </a:lnTo>
                  <a:lnTo>
                    <a:pt x="0" y="10390867"/>
                  </a:lnTo>
                  <a:cubicBezTo>
                    <a:pt x="0" y="10398486"/>
                    <a:pt x="5080" y="10403567"/>
                    <a:pt x="12700" y="10403567"/>
                  </a:cubicBezTo>
                  <a:lnTo>
                    <a:pt x="4001573" y="10403567"/>
                  </a:lnTo>
                  <a:lnTo>
                    <a:pt x="4001573" y="10378167"/>
                  </a:lnTo>
                  <a:lnTo>
                    <a:pt x="43180" y="10378167"/>
                  </a:lnTo>
                  <a:lnTo>
                    <a:pt x="43180" y="10376897"/>
                  </a:lnTo>
                  <a:close/>
                  <a:moveTo>
                    <a:pt x="25400" y="43180"/>
                  </a:moveTo>
                  <a:lnTo>
                    <a:pt x="80010" y="97790"/>
                  </a:lnTo>
                  <a:lnTo>
                    <a:pt x="80010" y="2497562"/>
                  </a:lnTo>
                  <a:lnTo>
                    <a:pt x="105410" y="2497562"/>
                  </a:lnTo>
                  <a:lnTo>
                    <a:pt x="105410" y="123190"/>
                  </a:lnTo>
                  <a:lnTo>
                    <a:pt x="160020" y="177800"/>
                  </a:lnTo>
                  <a:lnTo>
                    <a:pt x="160020" y="2497562"/>
                  </a:lnTo>
                  <a:lnTo>
                    <a:pt x="185420" y="2497562"/>
                  </a:lnTo>
                  <a:lnTo>
                    <a:pt x="185420" y="185420"/>
                  </a:lnTo>
                  <a:lnTo>
                    <a:pt x="4001573" y="185420"/>
                  </a:lnTo>
                  <a:lnTo>
                    <a:pt x="4001573" y="160020"/>
                  </a:lnTo>
                  <a:lnTo>
                    <a:pt x="176530" y="160020"/>
                  </a:lnTo>
                  <a:lnTo>
                    <a:pt x="123190" y="105410"/>
                  </a:lnTo>
                  <a:lnTo>
                    <a:pt x="4001573" y="105410"/>
                  </a:lnTo>
                  <a:lnTo>
                    <a:pt x="4001573" y="80010"/>
                  </a:lnTo>
                  <a:lnTo>
                    <a:pt x="97790" y="80010"/>
                  </a:lnTo>
                  <a:lnTo>
                    <a:pt x="43180" y="25400"/>
                  </a:lnTo>
                  <a:lnTo>
                    <a:pt x="3995971" y="25400"/>
                  </a:lnTo>
                  <a:lnTo>
                    <a:pt x="3995971" y="0"/>
                  </a:lnTo>
                  <a:lnTo>
                    <a:pt x="12700" y="0"/>
                  </a:lnTo>
                  <a:cubicBezTo>
                    <a:pt x="5080" y="0"/>
                    <a:pt x="0" y="5080"/>
                    <a:pt x="0" y="12700"/>
                  </a:cubicBezTo>
                  <a:lnTo>
                    <a:pt x="0" y="2497562"/>
                  </a:lnTo>
                  <a:lnTo>
                    <a:pt x="25400" y="2497562"/>
                  </a:lnTo>
                  <a:lnTo>
                    <a:pt x="25400" y="43180"/>
                  </a:lnTo>
                  <a:close/>
                  <a:moveTo>
                    <a:pt x="19104904" y="10359117"/>
                  </a:moveTo>
                  <a:lnTo>
                    <a:pt x="19050293" y="10304506"/>
                  </a:lnTo>
                  <a:lnTo>
                    <a:pt x="19050293" y="7988605"/>
                  </a:lnTo>
                  <a:lnTo>
                    <a:pt x="19024893" y="7988605"/>
                  </a:lnTo>
                  <a:lnTo>
                    <a:pt x="19024893" y="10280376"/>
                  </a:lnTo>
                  <a:lnTo>
                    <a:pt x="18970284" y="10225767"/>
                  </a:lnTo>
                  <a:lnTo>
                    <a:pt x="18970284" y="7988605"/>
                  </a:lnTo>
                  <a:lnTo>
                    <a:pt x="18944884" y="7988605"/>
                  </a:lnTo>
                  <a:lnTo>
                    <a:pt x="18944884" y="10218147"/>
                  </a:lnTo>
                  <a:lnTo>
                    <a:pt x="14975863" y="10218147"/>
                  </a:lnTo>
                  <a:lnTo>
                    <a:pt x="14975863" y="10243547"/>
                  </a:lnTo>
                  <a:lnTo>
                    <a:pt x="18952504" y="10243547"/>
                  </a:lnTo>
                  <a:lnTo>
                    <a:pt x="19007113" y="10298157"/>
                  </a:lnTo>
                  <a:lnTo>
                    <a:pt x="14981465" y="10298157"/>
                  </a:lnTo>
                  <a:lnTo>
                    <a:pt x="14981465" y="10323557"/>
                  </a:lnTo>
                  <a:lnTo>
                    <a:pt x="19033784" y="10323557"/>
                  </a:lnTo>
                  <a:lnTo>
                    <a:pt x="19088393" y="10378167"/>
                  </a:lnTo>
                  <a:lnTo>
                    <a:pt x="14981465" y="10378167"/>
                  </a:lnTo>
                  <a:lnTo>
                    <a:pt x="14981465" y="10403567"/>
                  </a:lnTo>
                  <a:lnTo>
                    <a:pt x="19118873" y="10403567"/>
                  </a:lnTo>
                  <a:cubicBezTo>
                    <a:pt x="19126493" y="10403567"/>
                    <a:pt x="19131573" y="10398486"/>
                    <a:pt x="19131573" y="10390867"/>
                  </a:cubicBezTo>
                  <a:lnTo>
                    <a:pt x="19131573" y="7988605"/>
                  </a:lnTo>
                  <a:lnTo>
                    <a:pt x="19106173" y="7988605"/>
                  </a:lnTo>
                  <a:lnTo>
                    <a:pt x="19104904" y="10359117"/>
                  </a:lnTo>
                  <a:close/>
                  <a:moveTo>
                    <a:pt x="4001573" y="0"/>
                  </a:moveTo>
                  <a:lnTo>
                    <a:pt x="14981465" y="0"/>
                  </a:lnTo>
                  <a:lnTo>
                    <a:pt x="14981465" y="25400"/>
                  </a:lnTo>
                  <a:lnTo>
                    <a:pt x="4001573" y="25400"/>
                  </a:lnTo>
                  <a:lnTo>
                    <a:pt x="4001573" y="0"/>
                  </a:lnTo>
                  <a:close/>
                  <a:moveTo>
                    <a:pt x="4001573" y="158750"/>
                  </a:moveTo>
                  <a:lnTo>
                    <a:pt x="14981465" y="158750"/>
                  </a:lnTo>
                  <a:lnTo>
                    <a:pt x="14981465" y="184150"/>
                  </a:lnTo>
                  <a:lnTo>
                    <a:pt x="4001573" y="184150"/>
                  </a:lnTo>
                  <a:lnTo>
                    <a:pt x="4001573" y="158750"/>
                  </a:lnTo>
                  <a:close/>
                  <a:moveTo>
                    <a:pt x="4001573" y="80010"/>
                  </a:moveTo>
                  <a:lnTo>
                    <a:pt x="14981465" y="80010"/>
                  </a:lnTo>
                  <a:lnTo>
                    <a:pt x="14981465" y="105410"/>
                  </a:lnTo>
                  <a:lnTo>
                    <a:pt x="4001573" y="105410"/>
                  </a:lnTo>
                  <a:lnTo>
                    <a:pt x="4001573" y="80010"/>
                  </a:lnTo>
                  <a:close/>
                  <a:moveTo>
                    <a:pt x="19087123" y="25400"/>
                  </a:moveTo>
                  <a:lnTo>
                    <a:pt x="19032513" y="80010"/>
                  </a:lnTo>
                  <a:lnTo>
                    <a:pt x="14981465" y="80010"/>
                  </a:lnTo>
                  <a:lnTo>
                    <a:pt x="14981465" y="105410"/>
                  </a:lnTo>
                  <a:lnTo>
                    <a:pt x="19008384" y="105410"/>
                  </a:lnTo>
                  <a:lnTo>
                    <a:pt x="18953773" y="160020"/>
                  </a:lnTo>
                  <a:lnTo>
                    <a:pt x="14981465" y="160020"/>
                  </a:lnTo>
                  <a:lnTo>
                    <a:pt x="14981465" y="185420"/>
                  </a:lnTo>
                  <a:lnTo>
                    <a:pt x="18946154" y="185420"/>
                  </a:lnTo>
                  <a:lnTo>
                    <a:pt x="18946154" y="2497562"/>
                  </a:lnTo>
                  <a:lnTo>
                    <a:pt x="18971554" y="2497562"/>
                  </a:lnTo>
                  <a:lnTo>
                    <a:pt x="18971554" y="177800"/>
                  </a:lnTo>
                  <a:lnTo>
                    <a:pt x="19026163" y="123190"/>
                  </a:lnTo>
                  <a:lnTo>
                    <a:pt x="19026163" y="2497562"/>
                  </a:lnTo>
                  <a:lnTo>
                    <a:pt x="19051563" y="2497562"/>
                  </a:lnTo>
                  <a:lnTo>
                    <a:pt x="19051563" y="97790"/>
                  </a:lnTo>
                  <a:lnTo>
                    <a:pt x="19106173" y="43180"/>
                  </a:lnTo>
                  <a:lnTo>
                    <a:pt x="19106173" y="2494761"/>
                  </a:lnTo>
                  <a:lnTo>
                    <a:pt x="19131573" y="2494761"/>
                  </a:lnTo>
                  <a:lnTo>
                    <a:pt x="19131573" y="12700"/>
                  </a:lnTo>
                  <a:cubicBezTo>
                    <a:pt x="19131573" y="5080"/>
                    <a:pt x="19126493" y="0"/>
                    <a:pt x="19118873" y="0"/>
                  </a:cubicBezTo>
                  <a:lnTo>
                    <a:pt x="14981465" y="0"/>
                  </a:lnTo>
                  <a:lnTo>
                    <a:pt x="14981465" y="25400"/>
                  </a:lnTo>
                  <a:lnTo>
                    <a:pt x="19087123" y="25400"/>
                  </a:lnTo>
                  <a:close/>
                  <a:moveTo>
                    <a:pt x="0" y="2497562"/>
                  </a:moveTo>
                  <a:lnTo>
                    <a:pt x="25400" y="2497562"/>
                  </a:lnTo>
                  <a:lnTo>
                    <a:pt x="25400" y="7988605"/>
                  </a:lnTo>
                  <a:lnTo>
                    <a:pt x="0" y="7988605"/>
                  </a:lnTo>
                  <a:lnTo>
                    <a:pt x="0" y="2497562"/>
                  </a:lnTo>
                  <a:close/>
                  <a:moveTo>
                    <a:pt x="80010" y="2497562"/>
                  </a:moveTo>
                  <a:lnTo>
                    <a:pt x="105410" y="2497562"/>
                  </a:lnTo>
                  <a:lnTo>
                    <a:pt x="105410" y="7988605"/>
                  </a:lnTo>
                  <a:lnTo>
                    <a:pt x="80010" y="7988605"/>
                  </a:lnTo>
                  <a:lnTo>
                    <a:pt x="80010" y="2497562"/>
                  </a:lnTo>
                  <a:close/>
                  <a:moveTo>
                    <a:pt x="158750" y="2497562"/>
                  </a:moveTo>
                  <a:lnTo>
                    <a:pt x="184150" y="2497562"/>
                  </a:lnTo>
                  <a:lnTo>
                    <a:pt x="184150" y="7988605"/>
                  </a:lnTo>
                  <a:lnTo>
                    <a:pt x="158750" y="7988605"/>
                  </a:lnTo>
                  <a:lnTo>
                    <a:pt x="158750" y="2497562"/>
                  </a:lnTo>
                  <a:close/>
                  <a:moveTo>
                    <a:pt x="19104904" y="2497562"/>
                  </a:moveTo>
                  <a:lnTo>
                    <a:pt x="19130304" y="2497562"/>
                  </a:lnTo>
                  <a:lnTo>
                    <a:pt x="19130304" y="7988605"/>
                  </a:lnTo>
                  <a:lnTo>
                    <a:pt x="19104904" y="7988605"/>
                  </a:lnTo>
                  <a:lnTo>
                    <a:pt x="19104904" y="2497562"/>
                  </a:lnTo>
                  <a:close/>
                  <a:moveTo>
                    <a:pt x="18946154" y="2497562"/>
                  </a:moveTo>
                  <a:lnTo>
                    <a:pt x="18971554" y="2497562"/>
                  </a:lnTo>
                  <a:lnTo>
                    <a:pt x="18971554" y="7988605"/>
                  </a:lnTo>
                  <a:lnTo>
                    <a:pt x="18946154" y="7988605"/>
                  </a:lnTo>
                  <a:lnTo>
                    <a:pt x="18946154" y="2497562"/>
                  </a:lnTo>
                  <a:close/>
                  <a:moveTo>
                    <a:pt x="19026163" y="2497562"/>
                  </a:moveTo>
                  <a:lnTo>
                    <a:pt x="19051563" y="2497562"/>
                  </a:lnTo>
                  <a:lnTo>
                    <a:pt x="19051563" y="7988605"/>
                  </a:lnTo>
                  <a:lnTo>
                    <a:pt x="19026163" y="7988605"/>
                  </a:lnTo>
                  <a:lnTo>
                    <a:pt x="19026163" y="2497562"/>
                  </a:lnTo>
                  <a:close/>
                </a:path>
              </a:pathLst>
            </a:custGeom>
            <a:solidFill>
              <a:srgbClr val="00357B"/>
            </a:solidFill>
          </p:spPr>
        </p:sp>
      </p:grpSp>
      <p:grpSp>
        <p:nvGrpSpPr>
          <p:cNvPr id="28" name="Group 10"/>
          <p:cNvGrpSpPr/>
          <p:nvPr/>
        </p:nvGrpSpPr>
        <p:grpSpPr>
          <a:xfrm rot="0">
            <a:off x="-996355" y="1898671"/>
            <a:ext cx="19723963" cy="6007572"/>
            <a:chOff x="0" y="0"/>
            <a:chExt cx="26298618" cy="8010096"/>
          </a:xfrm>
        </p:grpSpPr>
        <p:grpSp>
          <p:nvGrpSpPr>
            <p:cNvPr id="29" name="Group 11"/>
            <p:cNvGrpSpPr/>
            <p:nvPr/>
          </p:nvGrpSpPr>
          <p:grpSpPr>
            <a:xfrm rot="0">
              <a:off x="6095535" y="643124"/>
              <a:ext cx="20203083" cy="6258215"/>
              <a:chOff x="0" y="0"/>
              <a:chExt cx="3702131" cy="1146792"/>
            </a:xfrm>
          </p:grpSpPr>
          <p:sp>
            <p:nvSpPr>
              <p:cNvPr id="1048585" name="Freeform 12"/>
              <p:cNvSpPr/>
              <p:nvPr/>
            </p:nvSpPr>
            <p:spPr>
              <a:xfrm>
                <a:off x="0" y="0"/>
                <a:ext cx="3702131" cy="1146792"/>
              </a:xfrm>
              <a:custGeom>
                <a:avLst/>
                <a:ahLst/>
                <a:rect l="l" t="t" r="r" b="b"/>
                <a:pathLst>
                  <a:path w="3702131" h="1146792">
                    <a:moveTo>
                      <a:pt x="0" y="0"/>
                    </a:moveTo>
                    <a:lnTo>
                      <a:pt x="3702131" y="0"/>
                    </a:lnTo>
                    <a:lnTo>
                      <a:pt x="3702131" y="1146792"/>
                    </a:lnTo>
                    <a:lnTo>
                      <a:pt x="0" y="1146792"/>
                    </a:lnTo>
                    <a:close/>
                  </a:path>
                </a:pathLst>
              </a:custGeom>
              <a:solidFill>
                <a:srgbClr val="00357B"/>
              </a:solidFill>
            </p:spPr>
          </p:sp>
          <p:sp>
            <p:nvSpPr>
              <p:cNvPr id="1048586" name="TextBox 13"/>
              <p:cNvSpPr txBox="1"/>
              <p:nvPr/>
            </p:nvSpPr>
            <p:spPr>
              <a:xfrm>
                <a:off x="0" y="-47625"/>
                <a:ext cx="812800" cy="860425"/>
              </a:xfrm>
              <a:prstGeom prst="rect"/>
            </p:spPr>
            <p:txBody>
              <a:bodyPr anchor="ctr" bIns="50800" lIns="50800" rIns="50800" rtlCol="0" tIns="50800"/>
              <a:p>
                <a:pPr algn="ctr">
                  <a:lnSpc>
                    <a:spcPts val="2410"/>
                  </a:lnSpc>
                </a:pPr>
              </a:p>
            </p:txBody>
          </p:sp>
        </p:grpSp>
        <p:pic>
          <p:nvPicPr>
            <p:cNvPr id="2097153" name="Picture 14"/>
            <p:cNvPicPr>
              <a:picLocks noChangeAspect="1"/>
            </p:cNvPicPr>
            <p:nvPr/>
          </p:nvPicPr>
          <p:blipFill>
            <a:blip xmlns:r="http://schemas.openxmlformats.org/officeDocument/2006/relationships" r:embed="rId2"/>
            <a:srcRect/>
            <a:stretch>
              <a:fillRect/>
            </a:stretch>
          </p:blipFill>
          <p:spPr>
            <a:xfrm>
              <a:off x="0" y="0"/>
              <a:ext cx="7369288" cy="8010096"/>
            </a:xfrm>
            <a:prstGeom prst="rect"/>
          </p:spPr>
        </p:pic>
        <p:grpSp>
          <p:nvGrpSpPr>
            <p:cNvPr id="30" name="Group 15"/>
            <p:cNvGrpSpPr/>
            <p:nvPr/>
          </p:nvGrpSpPr>
          <p:grpSpPr>
            <a:xfrm rot="0">
              <a:off x="699900" y="457733"/>
              <a:ext cx="6055046" cy="6597432"/>
              <a:chOff x="0" y="0"/>
              <a:chExt cx="1104808" cy="1203772"/>
            </a:xfrm>
          </p:grpSpPr>
          <p:sp>
            <p:nvSpPr>
              <p:cNvPr id="1048587" name="Freeform 16"/>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588" name="TextBox 17"/>
              <p:cNvSpPr txBox="1"/>
              <p:nvPr/>
            </p:nvSpPr>
            <p:spPr>
              <a:xfrm>
                <a:off x="0" y="-47625"/>
                <a:ext cx="812800" cy="860425"/>
              </a:xfrm>
              <a:prstGeom prst="rect"/>
            </p:spPr>
            <p:txBody>
              <a:bodyPr anchor="ctr" bIns="50800" lIns="50800" rIns="50800" rtlCol="0" tIns="50800"/>
              <a:p>
                <a:pPr algn="ctr">
                  <a:lnSpc>
                    <a:spcPts val="2410"/>
                  </a:lnSpc>
                </a:pPr>
              </a:p>
            </p:txBody>
          </p:sp>
        </p:grpSp>
        <p:grpSp>
          <p:nvGrpSpPr>
            <p:cNvPr id="31" name="Group 18"/>
            <p:cNvGrpSpPr/>
            <p:nvPr/>
          </p:nvGrpSpPr>
          <p:grpSpPr>
            <a:xfrm rot="5400000">
              <a:off x="3906204" y="3238818"/>
              <a:ext cx="6642860" cy="975791"/>
              <a:chOff x="0" y="0"/>
              <a:chExt cx="812800" cy="119395"/>
            </a:xfrm>
          </p:grpSpPr>
          <p:sp>
            <p:nvSpPr>
              <p:cNvPr id="1048589" name="Freeform 19"/>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590" name="TextBox 20"/>
              <p:cNvSpPr txBox="1"/>
              <p:nvPr/>
            </p:nvSpPr>
            <p:spPr>
              <a:xfrm>
                <a:off x="127000" y="282575"/>
                <a:ext cx="558800" cy="377825"/>
              </a:xfrm>
              <a:prstGeom prst="rect"/>
            </p:spPr>
            <p:txBody>
              <a:bodyPr anchor="ctr" bIns="50800" lIns="50800" rIns="50800" rtlCol="0" tIns="50800"/>
              <a:p>
                <a:pPr algn="ctr">
                  <a:lnSpc>
                    <a:spcPts val="2410"/>
                  </a:lnSpc>
                </a:pPr>
              </a:p>
            </p:txBody>
          </p:sp>
        </p:grpSp>
      </p:grpSp>
      <p:sp>
        <p:nvSpPr>
          <p:cNvPr id="1048591" name="TextBox 42"/>
          <p:cNvSpPr txBox="1"/>
          <p:nvPr/>
        </p:nvSpPr>
        <p:spPr>
          <a:xfrm>
            <a:off x="4790440" y="3477260"/>
            <a:ext cx="13456920" cy="1812925"/>
          </a:xfrm>
          <a:prstGeom prst="rect"/>
          <a:effectLst/>
        </p:spPr>
        <p:txBody>
          <a:bodyPr anchor="t" bIns="0" lIns="0" rIns="0" rtlCol="0" tIns="0" wrap="square">
            <a:spAutoFit/>
          </a:bodyPr>
          <a:p>
            <a:pPr algn="ctr">
              <a:lnSpc>
                <a:spcPts val="14140"/>
              </a:lnSpc>
              <a:spcBef>
                <a:spcPct val="0"/>
              </a:spcBef>
            </a:pPr>
            <a:r>
              <a:rPr altLang="en-US" sz="8800" lang="zh-CN" spc="797">
                <a:solidFill>
                  <a:srgbClr val="FFFFFF"/>
                </a:solidFill>
                <a:effectLst>
                  <a:outerShdw algn="tl" blurRad="38100" dir="2700000" dist="38100">
                    <a:srgbClr val="000000">
                      <a:alpha val="43137"/>
                    </a:srgbClr>
                  </a:outerShdw>
                  <a:reflection algn="bl" blurRad="6350" dir="5400000" endA="300" endPos="45500" rotWithShape="0" stA="17000" sy="-100000"/>
                </a:effectLst>
                <a:latin typeface="华文新魏" panose="02010800040101010101" charset="-122"/>
                <a:ea typeface="华文新魏" panose="02010800040101010101" charset="-122"/>
              </a:rPr>
              <a:t>中西选举制度比较分析</a:t>
            </a:r>
            <a:endParaRPr altLang="en-US" sz="8800" lang="zh-CN" spc="797">
              <a:solidFill>
                <a:srgbClr val="FFFFFF"/>
              </a:solidFill>
              <a:effectLst>
                <a:outerShdw algn="tl" blurRad="38100" dir="2700000" dist="38100">
                  <a:srgbClr val="000000">
                    <a:alpha val="43137"/>
                  </a:srgbClr>
                </a:outerShdw>
                <a:reflection algn="bl" blurRad="6350" dir="5400000" endA="300" endPos="45500" rotWithShape="0" stA="17000" sy="-100000"/>
              </a:effectLst>
              <a:latin typeface="华文新魏" panose="02010800040101010101" charset="-122"/>
              <a:ea typeface="华文新魏" panose="02010800040101010101" charset="-122"/>
            </a:endParaRPr>
          </a:p>
        </p:txBody>
      </p:sp>
      <p:pic>
        <p:nvPicPr>
          <p:cNvPr id="2097154" name="图片 47"/>
          <p:cNvPicPr>
            <a:picLocks noChangeAspect="1"/>
          </p:cNvPicPr>
          <p:nvPr/>
        </p:nvPicPr>
        <p:blipFill>
          <a:blip xmlns:r="http://schemas.openxmlformats.org/officeDocument/2006/relationships" r:embed="rId3"/>
          <a:stretch>
            <a:fillRect/>
          </a:stretch>
        </p:blipFill>
        <p:spPr>
          <a:xfrm>
            <a:off x="212725" y="2635250"/>
            <a:ext cx="3845560" cy="3771265"/>
          </a:xfrm>
          <a:prstGeom prst="rect"/>
        </p:spPr>
      </p:pic>
      <p:sp>
        <p:nvSpPr>
          <p:cNvPr id="1048592" name="文本框 48"/>
          <p:cNvSpPr txBox="1"/>
          <p:nvPr/>
        </p:nvSpPr>
        <p:spPr>
          <a:xfrm>
            <a:off x="7193280" y="5667375"/>
            <a:ext cx="10706735" cy="777240"/>
          </a:xfrm>
          <a:prstGeom prst="rect"/>
          <a:noFill/>
        </p:spPr>
        <p:txBody>
          <a:bodyPr rtlCol="0" wrap="square">
            <a:spAutoFit/>
          </a:bodyPr>
          <a:p>
            <a:pPr algn="r"/>
            <a:r>
              <a:rPr altLang="zh-CN" b="1" sz="3600" lang="en-US">
                <a:solidFill>
                  <a:schemeClr val="bg1"/>
                </a:solidFill>
                <a:latin typeface="微软雅黑" panose="020B0503020204020204" charset="-122"/>
                <a:ea typeface="微软雅黑" panose="020B0503020204020204" charset="-122"/>
                <a:cs typeface="微软雅黑" panose="020B0503020204020204" charset="-122"/>
              </a:rPr>
              <a:t>——</a:t>
            </a:r>
            <a:r>
              <a:rPr altLang="en-US" b="1" sz="3600" lang="zh-CN">
                <a:solidFill>
                  <a:schemeClr val="bg1"/>
                </a:solidFill>
                <a:latin typeface="微软雅黑" panose="020B0503020204020204" charset="-122"/>
                <a:ea typeface="微软雅黑" panose="020B0503020204020204" charset="-122"/>
                <a:cs typeface="微软雅黑" panose="020B0503020204020204" charset="-122"/>
              </a:rPr>
              <a:t>以中美选举制度比较分析为例</a:t>
            </a:r>
            <a:endParaRPr altLang="en-US" b="1" sz="3600" lang="zh-CN">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48593" name="文本框 49"/>
          <p:cNvSpPr txBox="1"/>
          <p:nvPr/>
        </p:nvSpPr>
        <p:spPr>
          <a:xfrm>
            <a:off x="1193800" y="7434580"/>
            <a:ext cx="16706215" cy="777240"/>
          </a:xfrm>
          <a:prstGeom prst="rect"/>
          <a:noFill/>
        </p:spPr>
        <p:txBody>
          <a:bodyPr rtlCol="0" wrap="square">
            <a:spAutoFit/>
          </a:bodyPr>
          <a:p>
            <a:r>
              <a:rPr altLang="en-US" b="1" sz="3600" lang="zh-CN">
                <a:solidFill>
                  <a:srgbClr val="002060"/>
                </a:solidFill>
                <a:latin typeface="微软雅黑" panose="020B0503020204020204" charset="-122"/>
                <a:ea typeface="微软雅黑" panose="020B0503020204020204" charset="-122"/>
              </a:rPr>
              <a:t>班 级：政治学与行政学一班        时 间：</a:t>
            </a:r>
            <a:r>
              <a:rPr altLang="zh-CN" b="1" sz="3600" lang="en-US">
                <a:solidFill>
                  <a:srgbClr val="002060"/>
                </a:solidFill>
                <a:latin typeface="微软雅黑" panose="020B0503020204020204" charset="-122"/>
                <a:ea typeface="微软雅黑" panose="020B0503020204020204" charset="-122"/>
              </a:rPr>
              <a:t>2023</a:t>
            </a:r>
            <a:r>
              <a:rPr altLang="en-US" b="1" sz="3600" lang="zh-CN">
                <a:solidFill>
                  <a:srgbClr val="002060"/>
                </a:solidFill>
                <a:latin typeface="微软雅黑" panose="020B0503020204020204" charset="-122"/>
                <a:ea typeface="微软雅黑" panose="020B0503020204020204" charset="-122"/>
              </a:rPr>
              <a:t>年</a:t>
            </a:r>
            <a:r>
              <a:rPr altLang="zh-CN" b="1" sz="3600" lang="en-US">
                <a:solidFill>
                  <a:srgbClr val="002060"/>
                </a:solidFill>
                <a:latin typeface="微软雅黑" panose="020B0503020204020204" charset="-122"/>
                <a:ea typeface="微软雅黑" panose="020B0503020204020204" charset="-122"/>
              </a:rPr>
              <a:t>05</a:t>
            </a:r>
            <a:r>
              <a:rPr altLang="en-US" b="1" sz="3600" lang="zh-CN">
                <a:solidFill>
                  <a:srgbClr val="002060"/>
                </a:solidFill>
                <a:latin typeface="微软雅黑" panose="020B0503020204020204" charset="-122"/>
                <a:ea typeface="微软雅黑" panose="020B0503020204020204" charset="-122"/>
              </a:rPr>
              <a:t>月         组 别：第十五组</a:t>
            </a:r>
            <a:endParaRPr altLang="en-US" b="1" sz="3600" lang="zh-CN">
              <a:solidFill>
                <a:srgbClr val="002060"/>
              </a:solidFill>
              <a:latin typeface="微软雅黑" panose="020B0503020204020204" charset="-122"/>
              <a:ea typeface="微软雅黑" panose="020B0503020204020204" charset="-122"/>
            </a:endParaRPr>
          </a:p>
        </p:txBody>
      </p:sp>
      <p:sp>
        <p:nvSpPr>
          <p:cNvPr id="1048594" name="文本框 50"/>
          <p:cNvSpPr txBox="1"/>
          <p:nvPr/>
        </p:nvSpPr>
        <p:spPr>
          <a:xfrm>
            <a:off x="1193165" y="8305165"/>
            <a:ext cx="16706215" cy="777240"/>
          </a:xfrm>
          <a:prstGeom prst="rect"/>
          <a:noFill/>
        </p:spPr>
        <p:txBody>
          <a:bodyPr rtlCol="0" wrap="square">
            <a:spAutoFit/>
          </a:bodyPr>
          <a:p>
            <a:r>
              <a:rPr altLang="en-US" b="1" sz="3600" lang="zh-CN">
                <a:solidFill>
                  <a:srgbClr val="002060"/>
                </a:solidFill>
                <a:latin typeface="微软雅黑" panose="020B0503020204020204" charset="-122"/>
                <a:ea typeface="微软雅黑" panose="020B0503020204020204" charset="-122"/>
              </a:rPr>
              <a:t>小组成员： 张萌圆    李俞芳    朱笑霄    王豫琳   </a:t>
            </a:r>
            <a:r>
              <a:rPr altLang="zh-CN" b="1" sz="3600" lang="en-US">
                <a:solidFill>
                  <a:srgbClr val="002060"/>
                </a:solidFill>
                <a:latin typeface="微软雅黑" panose="020B0503020204020204" charset="-122"/>
                <a:ea typeface="微软雅黑" panose="020B0503020204020204" charset="-122"/>
              </a:rPr>
              <a:t> </a:t>
            </a:r>
            <a:r>
              <a:rPr altLang="en-US" b="1" sz="3600" lang="zh-CN">
                <a:solidFill>
                  <a:srgbClr val="002060"/>
                </a:solidFill>
                <a:latin typeface="微软雅黑" panose="020B0503020204020204" charset="-122"/>
                <a:ea typeface="微软雅黑" panose="020B0503020204020204" charset="-122"/>
              </a:rPr>
              <a:t> 李铭心</a:t>
            </a:r>
            <a:endParaRPr altLang="en-US" b="1" sz="3600" lang="zh-CN">
              <a:solidFill>
                <a:srgbClr val="002060"/>
              </a:solidFill>
              <a:latin typeface="微软雅黑" panose="020B0503020204020204" charset="-122"/>
              <a:ea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pic>
        <p:nvPicPr>
          <p:cNvPr id="2097189" name="Picture 2"/>
          <p:cNvPicPr>
            <a:picLocks noChangeAspect="1"/>
          </p:cNvPicPr>
          <p:nvPr/>
        </p:nvPicPr>
        <p:blipFill>
          <a:blip xmlns:r="http://schemas.openxmlformats.org/officeDocument/2006/relationships" r:embed="rId1">
            <a:alphaModFix amt="47000"/>
          </a:blip>
          <a:srcRect l="16361" t="15871" r="1189" b="14584"/>
          <a:stretch>
            <a:fillRect/>
          </a:stretch>
        </p:blipFill>
        <p:spPr>
          <a:xfrm>
            <a:off x="0" y="0"/>
            <a:ext cx="18288000" cy="10287000"/>
          </a:xfrm>
          <a:prstGeom prst="rect"/>
        </p:spPr>
      </p:pic>
      <p:grpSp>
        <p:nvGrpSpPr>
          <p:cNvPr id="78" name="Group 3"/>
          <p:cNvGrpSpPr/>
          <p:nvPr/>
        </p:nvGrpSpPr>
        <p:grpSpPr>
          <a:xfrm rot="5400000">
            <a:off x="-4792257" y="3547237"/>
            <a:ext cx="11827123" cy="3271310"/>
            <a:chOff x="0" y="0"/>
            <a:chExt cx="15769498" cy="4361746"/>
          </a:xfrm>
        </p:grpSpPr>
        <p:grpSp>
          <p:nvGrpSpPr>
            <p:cNvPr id="79" name="Group 4"/>
            <p:cNvGrpSpPr/>
            <p:nvPr/>
          </p:nvGrpSpPr>
          <p:grpSpPr>
            <a:xfrm rot="-5400000">
              <a:off x="6314462" y="-5093290"/>
              <a:ext cx="4114800" cy="14795272"/>
              <a:chOff x="0" y="0"/>
              <a:chExt cx="812800" cy="2922523"/>
            </a:xfrm>
          </p:grpSpPr>
          <p:sp>
            <p:nvSpPr>
              <p:cNvPr id="1048702" name="Freeform 5"/>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703" name="TextBox 6"/>
              <p:cNvSpPr txBox="1"/>
              <p:nvPr/>
            </p:nvSpPr>
            <p:spPr>
              <a:xfrm>
                <a:off x="0" y="-19050"/>
                <a:ext cx="812800" cy="831850"/>
              </a:xfrm>
              <a:prstGeom prst="rect"/>
            </p:spPr>
            <p:txBody>
              <a:bodyPr anchor="ctr" bIns="50800" lIns="50800" rIns="50800" rtlCol="0" tIns="50800"/>
              <a:p>
                <a:pPr algn="ctr">
                  <a:lnSpc>
                    <a:spcPts val="1340"/>
                  </a:lnSpc>
                </a:pPr>
              </a:p>
            </p:txBody>
          </p:sp>
        </p:grpSp>
        <p:pic>
          <p:nvPicPr>
            <p:cNvPr id="2097190"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80" name="Group 8"/>
            <p:cNvGrpSpPr/>
            <p:nvPr/>
          </p:nvGrpSpPr>
          <p:grpSpPr>
            <a:xfrm rot="0">
              <a:off x="367992" y="240666"/>
              <a:ext cx="3183607" cy="3468782"/>
              <a:chOff x="0" y="0"/>
              <a:chExt cx="1104808" cy="1203772"/>
            </a:xfrm>
          </p:grpSpPr>
          <p:sp>
            <p:nvSpPr>
              <p:cNvPr id="1048704"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705"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81" name="Group 11"/>
            <p:cNvGrpSpPr/>
            <p:nvPr/>
          </p:nvGrpSpPr>
          <p:grpSpPr>
            <a:xfrm rot="5400000">
              <a:off x="2053795" y="1702898"/>
              <a:ext cx="3492666" cy="513049"/>
              <a:chOff x="0" y="0"/>
              <a:chExt cx="812800" cy="119395"/>
            </a:xfrm>
          </p:grpSpPr>
          <p:sp>
            <p:nvSpPr>
              <p:cNvPr id="1048706"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707"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sp>
          <p:nvSpPr>
            <p:cNvPr id="1048708" name="AutoShape 14"/>
            <p:cNvSpPr/>
            <p:nvPr/>
          </p:nvSpPr>
          <p:spPr>
            <a:xfrm rot="-5400000">
              <a:off x="4732717" y="1971823"/>
              <a:ext cx="3429000" cy="0"/>
            </a:xfrm>
            <a:prstGeom prst="line"/>
            <a:ln w="14458" cap="flat">
              <a:solidFill>
                <a:srgbClr val="FFFFFF"/>
              </a:solidFill>
              <a:prstDash val="solid"/>
              <a:headEnd type="none" w="sm" len="sm"/>
              <a:tailEnd type="none" w="sm" len="sm"/>
            </a:ln>
          </p:spPr>
        </p:sp>
        <p:sp>
          <p:nvSpPr>
            <p:cNvPr id="1048709" name="AutoShape 15"/>
            <p:cNvSpPr/>
            <p:nvPr/>
          </p:nvSpPr>
          <p:spPr>
            <a:xfrm rot="-5400000">
              <a:off x="6689127" y="1971823"/>
              <a:ext cx="3429000" cy="0"/>
            </a:xfrm>
            <a:prstGeom prst="line"/>
            <a:ln w="14458" cap="flat">
              <a:solidFill>
                <a:srgbClr val="FFFFFF"/>
              </a:solidFill>
              <a:prstDash val="solid"/>
              <a:headEnd type="none" w="sm" len="sm"/>
              <a:tailEnd type="none" w="sm" len="sm"/>
            </a:ln>
          </p:spPr>
        </p:sp>
        <p:sp>
          <p:nvSpPr>
            <p:cNvPr id="1048710" name="AutoShape 16"/>
            <p:cNvSpPr/>
            <p:nvPr/>
          </p:nvSpPr>
          <p:spPr>
            <a:xfrm rot="-5400000">
              <a:off x="8645537" y="1971823"/>
              <a:ext cx="3429000" cy="0"/>
            </a:xfrm>
            <a:prstGeom prst="line"/>
            <a:ln w="14458" cap="flat">
              <a:solidFill>
                <a:srgbClr val="FFFFFF"/>
              </a:solidFill>
              <a:prstDash val="solid"/>
              <a:headEnd type="none" w="sm" len="sm"/>
              <a:tailEnd type="none" w="sm" len="sm"/>
            </a:ln>
          </p:spPr>
        </p:sp>
        <p:sp>
          <p:nvSpPr>
            <p:cNvPr id="1048711" name="AutoShape 17"/>
            <p:cNvSpPr/>
            <p:nvPr/>
          </p:nvSpPr>
          <p:spPr>
            <a:xfrm rot="-5400000">
              <a:off x="10601947" y="1971823"/>
              <a:ext cx="3429000" cy="0"/>
            </a:xfrm>
            <a:prstGeom prst="line"/>
            <a:ln w="14458" cap="flat">
              <a:solidFill>
                <a:srgbClr val="FFFFFF"/>
              </a:solidFill>
              <a:prstDash val="solid"/>
              <a:headEnd type="none" w="sm" len="sm"/>
              <a:tailEnd type="none" w="sm" len="sm"/>
            </a:ln>
          </p:spPr>
        </p:sp>
      </p:grpSp>
      <p:pic>
        <p:nvPicPr>
          <p:cNvPr id="2097191" name="Picture 26"/>
          <p:cNvPicPr>
            <a:picLocks noChangeAspect="1"/>
          </p:cNvPicPr>
          <p:nvPr/>
        </p:nvPicPr>
        <p:blipFill>
          <a:blip xmlns:r="http://schemas.openxmlformats.org/officeDocument/2006/relationships" r:embed="rId3"/>
          <a:srcRect/>
          <a:stretch>
            <a:fillRect/>
          </a:stretch>
        </p:blipFill>
        <p:spPr>
          <a:xfrm rot="-5400000">
            <a:off x="17424099" y="812360"/>
            <a:ext cx="109866" cy="439465"/>
          </a:xfrm>
          <a:prstGeom prst="rect"/>
        </p:spPr>
      </p:pic>
      <p:grpSp>
        <p:nvGrpSpPr>
          <p:cNvPr id="82" name="Group 27"/>
          <p:cNvGrpSpPr/>
          <p:nvPr/>
        </p:nvGrpSpPr>
        <p:grpSpPr>
          <a:xfrm rot="0">
            <a:off x="4480560" y="5373922"/>
            <a:ext cx="3396801" cy="216037"/>
            <a:chOff x="0" y="0"/>
            <a:chExt cx="6350000" cy="403860"/>
          </a:xfrm>
        </p:grpSpPr>
        <p:sp>
          <p:nvSpPr>
            <p:cNvPr id="1048712" name="Freeform 28"/>
            <p:cNvSpPr/>
            <p:nvPr/>
          </p:nvSpPr>
          <p:spPr>
            <a:xfrm>
              <a:off x="0" y="0"/>
              <a:ext cx="6350000" cy="403860"/>
            </a:xfrm>
            <a:custGeom>
              <a:avLst/>
              <a:ahLst/>
              <a:rect l="l" t="t" r="r" b="b"/>
              <a:pathLst>
                <a:path w="6350000" h="403860">
                  <a:moveTo>
                    <a:pt x="0" y="0"/>
                  </a:moveTo>
                  <a:lnTo>
                    <a:pt x="0" y="130810"/>
                  </a:lnTo>
                  <a:lnTo>
                    <a:pt x="2921000" y="130810"/>
                  </a:lnTo>
                  <a:lnTo>
                    <a:pt x="3175000" y="403860"/>
                  </a:lnTo>
                  <a:lnTo>
                    <a:pt x="3429000" y="130810"/>
                  </a:lnTo>
                  <a:lnTo>
                    <a:pt x="6350000" y="130810"/>
                  </a:lnTo>
                  <a:lnTo>
                    <a:pt x="6350000" y="0"/>
                  </a:lnTo>
                  <a:close/>
                </a:path>
              </a:pathLst>
            </a:custGeom>
            <a:solidFill>
              <a:srgbClr val="FFFFFF"/>
            </a:solidFill>
          </p:spPr>
        </p:sp>
      </p:grpSp>
      <p:sp>
        <p:nvSpPr>
          <p:cNvPr id="1048713" name="TextBox 53"/>
          <p:cNvSpPr txBox="1"/>
          <p:nvPr/>
        </p:nvSpPr>
        <p:spPr>
          <a:xfrm>
            <a:off x="265168" y="3204024"/>
            <a:ext cx="2016323" cy="356235"/>
          </a:xfrm>
          <a:prstGeom prst="rect"/>
        </p:spPr>
        <p:txBody>
          <a:bodyPr anchor="t" bIns="0" lIns="0" rIns="0" rtlCol="0" tIns="0">
            <a:spAutoFit/>
          </a:bodyPr>
          <a:p>
            <a:pPr algn="ctr">
              <a:lnSpc>
                <a:spcPts val="2940"/>
              </a:lnSpc>
              <a:spcBef>
                <a:spcPct val="0"/>
              </a:spcBef>
            </a:pPr>
            <a:r>
              <a:rPr sz="2100" lang="en-US" spc="168">
                <a:solidFill>
                  <a:srgbClr val="FFFFFF"/>
                </a:solidFill>
                <a:ea typeface="思源黑体-粗体 Bold" panose="020B0800000000000000"/>
              </a:rPr>
              <a:t>研究背景及意义</a:t>
            </a:r>
            <a:endParaRPr sz="2100" lang="en-US" spc="168">
              <a:solidFill>
                <a:srgbClr val="FFFFFF"/>
              </a:solidFill>
              <a:ea typeface="思源黑体-粗体 Bold" panose="020B0800000000000000"/>
            </a:endParaRPr>
          </a:p>
        </p:txBody>
      </p:sp>
      <p:sp>
        <p:nvSpPr>
          <p:cNvPr id="1048714" name="TextBox 55"/>
          <p:cNvSpPr txBox="1"/>
          <p:nvPr/>
        </p:nvSpPr>
        <p:spPr>
          <a:xfrm>
            <a:off x="3652711" y="5433077"/>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715" name="TextBox 56"/>
          <p:cNvSpPr txBox="1"/>
          <p:nvPr/>
        </p:nvSpPr>
        <p:spPr>
          <a:xfrm>
            <a:off x="3652711" y="7581060"/>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716" name="TextBox 61"/>
          <p:cNvSpPr txBox="1"/>
          <p:nvPr/>
        </p:nvSpPr>
        <p:spPr>
          <a:xfrm>
            <a:off x="361311" y="4684081"/>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研究内容及目标</a:t>
            </a:r>
            <a:endParaRPr sz="1900" lang="en-US" spc="151">
              <a:solidFill>
                <a:srgbClr val="FFFFFF">
                  <a:alpha val="89804"/>
                </a:srgbClr>
              </a:solidFill>
              <a:ea typeface="思源黑体-粗体" panose="020B0400000000000000"/>
            </a:endParaRPr>
          </a:p>
        </p:txBody>
      </p:sp>
      <p:sp>
        <p:nvSpPr>
          <p:cNvPr id="1048717" name="TextBox 62"/>
          <p:cNvSpPr txBox="1"/>
          <p:nvPr/>
        </p:nvSpPr>
        <p:spPr>
          <a:xfrm>
            <a:off x="361311" y="6154613"/>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研究思路及方法</a:t>
            </a:r>
            <a:endParaRPr sz="1900" lang="en-US" spc="151">
              <a:solidFill>
                <a:srgbClr val="FFFFFF">
                  <a:alpha val="89804"/>
                </a:srgbClr>
              </a:solidFill>
              <a:ea typeface="思源黑体-粗体" panose="020B0400000000000000"/>
            </a:endParaRPr>
          </a:p>
        </p:txBody>
      </p:sp>
      <p:sp>
        <p:nvSpPr>
          <p:cNvPr id="1048718" name="TextBox 63"/>
          <p:cNvSpPr txBox="1"/>
          <p:nvPr/>
        </p:nvSpPr>
        <p:spPr>
          <a:xfrm>
            <a:off x="361311" y="7625146"/>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研究进度及安排</a:t>
            </a:r>
            <a:endParaRPr sz="1900" lang="en-US" spc="151">
              <a:solidFill>
                <a:srgbClr val="FFFFFF">
                  <a:alpha val="89804"/>
                </a:srgbClr>
              </a:solidFill>
              <a:ea typeface="思源黑体-粗体" panose="020B0400000000000000"/>
            </a:endParaRPr>
          </a:p>
        </p:txBody>
      </p:sp>
      <p:sp>
        <p:nvSpPr>
          <p:cNvPr id="1048719" name="AutoShape 64"/>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sp>
        <p:nvSpPr>
          <p:cNvPr id="1048720" name="文本框 64"/>
          <p:cNvSpPr txBox="1"/>
          <p:nvPr/>
        </p:nvSpPr>
        <p:spPr>
          <a:xfrm>
            <a:off x="2726055" y="1666875"/>
            <a:ext cx="15434945" cy="8462645"/>
          </a:xfrm>
          <a:prstGeom prst="rect"/>
          <a:noFill/>
          <a:ln w="9525">
            <a:noFill/>
          </a:ln>
        </p:spPr>
        <p:txBody>
          <a:bodyPr wrap="square">
            <a:spAutoFit/>
          </a:bodyPr>
          <a:p>
            <a:pPr indent="306070"/>
            <a:r>
              <a:rPr altLang="zh-CN" b="1" sz="3200" lang="en-US">
                <a:latin typeface="微软雅黑" panose="020B0503020204020204" charset="-122"/>
                <a:ea typeface="微软雅黑" panose="020B0503020204020204" charset="-122"/>
                <a:cs typeface="微软雅黑" panose="020B0503020204020204" charset="-122"/>
              </a:rPr>
              <a:t>    </a:t>
            </a:r>
            <a:endParaRPr altLang="zh-CN" b="1" sz="3200" lang="en-US">
              <a:latin typeface="微软雅黑" panose="020B0503020204020204" charset="-122"/>
              <a:ea typeface="微软雅黑" panose="020B0503020204020204" charset="-122"/>
              <a:cs typeface="微软雅黑" panose="020B0503020204020204" charset="-122"/>
            </a:endParaRPr>
          </a:p>
          <a:p>
            <a:pPr indent="306070"/>
            <a:r>
              <a:rPr altLang="zh-CN" b="1" sz="3200" lang="en-US">
                <a:latin typeface="微软雅黑" panose="020B0503020204020204" charset="-122"/>
                <a:ea typeface="微软雅黑" panose="020B0503020204020204" charset="-122"/>
                <a:cs typeface="微软雅黑" panose="020B0503020204020204" charset="-122"/>
              </a:rPr>
              <a:t>    </a:t>
            </a:r>
            <a:r>
              <a:rPr b="1" sz="3200" lang="zh-CN">
                <a:latin typeface="微软雅黑" panose="020B0503020204020204" charset="-122"/>
                <a:ea typeface="微软雅黑" panose="020B0503020204020204" charset="-122"/>
                <a:cs typeface="微软雅黑" panose="020B0503020204020204" charset="-122"/>
              </a:rPr>
              <a:t>中西在选举原则上都遵循</a:t>
            </a:r>
            <a:r>
              <a:rPr b="1" sz="3200" lang="zh-CN">
                <a:solidFill>
                  <a:srgbClr val="C00000"/>
                </a:solidFill>
                <a:latin typeface="微软雅黑" panose="020B0503020204020204" charset="-122"/>
                <a:ea typeface="微软雅黑" panose="020B0503020204020204" charset="-122"/>
                <a:cs typeface="微软雅黑" panose="020B0503020204020204" charset="-122"/>
              </a:rPr>
              <a:t>普遍原则、平等原则、秘密投票原则、直接选举与间接选举相结合</a:t>
            </a:r>
            <a:r>
              <a:rPr b="1" sz="3200" lang="zh-CN">
                <a:latin typeface="微软雅黑" panose="020B0503020204020204" charset="-122"/>
                <a:ea typeface="微软雅黑" panose="020B0503020204020204" charset="-122"/>
                <a:cs typeface="微软雅黑" panose="020B0503020204020204" charset="-122"/>
              </a:rPr>
              <a:t>等原则。</a:t>
            </a:r>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a:t>
            </a:r>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a:t>
            </a:r>
            <a:r>
              <a:rPr altLang="zh-CN" b="1" sz="3200" lang="en-US">
                <a:latin typeface="微软雅黑" panose="020B0503020204020204" charset="-122"/>
                <a:ea typeface="微软雅黑" panose="020B0503020204020204" charset="-122"/>
                <a:cs typeface="微软雅黑" panose="020B0503020204020204" charset="-122"/>
              </a:rPr>
              <a:t>1.</a:t>
            </a:r>
            <a:r>
              <a:rPr b="1" sz="3200" lang="zh-CN">
                <a:solidFill>
                  <a:srgbClr val="C00000"/>
                </a:solidFill>
                <a:latin typeface="微软雅黑" panose="020B0503020204020204" charset="-122"/>
                <a:ea typeface="微软雅黑" panose="020B0503020204020204" charset="-122"/>
                <a:cs typeface="微软雅黑" panose="020B0503020204020204" charset="-122"/>
              </a:rPr>
              <a:t>选举权的普遍性原则。</a:t>
            </a:r>
            <a:r>
              <a:rPr b="1" sz="3200" lang="zh-CN">
                <a:latin typeface="微软雅黑" panose="020B0503020204020204" charset="-122"/>
                <a:ea typeface="微软雅黑" panose="020B0503020204020204" charset="-122"/>
                <a:cs typeface="微软雅黑" panose="020B0503020204020204" charset="-122"/>
              </a:rPr>
              <a:t>只要具有该国国籍并年满18 周岁的公民，不受民族、种族、性别、家庭出身、宗教信 仰等的限制，都享有选举权，但有限制条件的如依法被剥夺政治权利的人除外。 </a:t>
            </a:r>
            <a:endParaRPr b="1" sz="3200" lang="zh-CN">
              <a:latin typeface="微软雅黑" panose="020B0503020204020204" charset="-122"/>
              <a:ea typeface="微软雅黑" panose="020B0503020204020204" charset="-122"/>
              <a:cs typeface="微软雅黑" panose="020B0503020204020204" charset="-122"/>
            </a:endParaRPr>
          </a:p>
          <a:p>
            <a:pPr indent="306070"/>
            <a:r>
              <a:rPr altLang="zh-CN" b="1" sz="3200" lang="en-US">
                <a:latin typeface="微软雅黑" panose="020B0503020204020204" charset="-122"/>
                <a:ea typeface="微软雅黑" panose="020B0503020204020204" charset="-122"/>
                <a:cs typeface="微软雅黑" panose="020B0503020204020204" charset="-122"/>
              </a:rPr>
              <a:t>   2.</a:t>
            </a:r>
            <a:r>
              <a:rPr b="1" sz="3200" lang="zh-CN">
                <a:solidFill>
                  <a:srgbClr val="C00000"/>
                </a:solidFill>
                <a:latin typeface="微软雅黑" panose="020B0503020204020204" charset="-122"/>
                <a:ea typeface="微软雅黑" panose="020B0503020204020204" charset="-122"/>
                <a:cs typeface="微软雅黑" panose="020B0503020204020204" charset="-122"/>
              </a:rPr>
              <a:t>选举的平等性原则。</a:t>
            </a:r>
            <a:r>
              <a:rPr b="1" sz="3200" lang="zh-CN">
                <a:latin typeface="微软雅黑" panose="020B0503020204020204" charset="-122"/>
                <a:ea typeface="微软雅黑" panose="020B0503020204020204" charset="-122"/>
                <a:cs typeface="微软雅黑" panose="020B0503020204020204" charset="-122"/>
              </a:rPr>
              <a:t>凡选民在权利和地位上一律平等。每人在每次选举中只有一次投票权并且每票的价值相等。“一人一票，每票同值”。 </a:t>
            </a:r>
            <a:endParaRPr b="1" sz="3200" lang="zh-CN">
              <a:latin typeface="微软雅黑" panose="020B0503020204020204" charset="-122"/>
              <a:ea typeface="微软雅黑" panose="020B0503020204020204" charset="-122"/>
              <a:cs typeface="微软雅黑" panose="020B0503020204020204" charset="-122"/>
            </a:endParaRPr>
          </a:p>
          <a:p>
            <a:pPr indent="306070"/>
            <a:r>
              <a:rPr altLang="zh-CN" b="1" sz="3200" lang="en-US">
                <a:latin typeface="微软雅黑" panose="020B0503020204020204" charset="-122"/>
                <a:ea typeface="微软雅黑" panose="020B0503020204020204" charset="-122"/>
                <a:cs typeface="微软雅黑" panose="020B0503020204020204" charset="-122"/>
              </a:rPr>
              <a:t>   3.</a:t>
            </a:r>
            <a:r>
              <a:rPr b="1" sz="3200" lang="zh-CN">
                <a:solidFill>
                  <a:srgbClr val="FF0000"/>
                </a:solidFill>
                <a:latin typeface="微软雅黑" panose="020B0503020204020204" charset="-122"/>
                <a:ea typeface="微软雅黑" panose="020B0503020204020204" charset="-122"/>
                <a:cs typeface="微软雅黑" panose="020B0503020204020204" charset="-122"/>
              </a:rPr>
              <a:t>秘密投票的原则。</a:t>
            </a:r>
            <a:r>
              <a:rPr b="1" sz="3200" lang="zh-CN">
                <a:latin typeface="微软雅黑" panose="020B0503020204020204" charset="-122"/>
                <a:ea typeface="微软雅黑" panose="020B0503020204020204" charset="-122"/>
                <a:cs typeface="微软雅黑" panose="020B0503020204020204" charset="-122"/>
              </a:rPr>
              <a:t>秘密投票，又称无记名投票，指选民遵循选举法规定按照自己的意愿填写选票并亲自投入票箱。选票不署名，不向他人公开。 </a:t>
            </a:r>
            <a:endParaRPr b="1" sz="3200" lang="zh-CN">
              <a:latin typeface="微软雅黑" panose="020B0503020204020204" charset="-122"/>
              <a:ea typeface="微软雅黑" panose="020B0503020204020204" charset="-122"/>
              <a:cs typeface="微软雅黑" panose="020B0503020204020204" charset="-122"/>
            </a:endParaRPr>
          </a:p>
          <a:p>
            <a:pPr indent="306070"/>
            <a:r>
              <a:rPr altLang="zh-CN" b="1" sz="3200" lang="en-US">
                <a:latin typeface="微软雅黑" panose="020B0503020204020204" charset="-122"/>
                <a:ea typeface="微软雅黑" panose="020B0503020204020204" charset="-122"/>
                <a:cs typeface="微软雅黑" panose="020B0503020204020204" charset="-122"/>
              </a:rPr>
              <a:t>   4.</a:t>
            </a:r>
            <a:r>
              <a:rPr b="1" sz="3200" lang="zh-CN">
                <a:solidFill>
                  <a:srgbClr val="C00000"/>
                </a:solidFill>
                <a:latin typeface="微软雅黑" panose="020B0503020204020204" charset="-122"/>
                <a:ea typeface="微软雅黑" panose="020B0503020204020204" charset="-122"/>
                <a:cs typeface="微软雅黑" panose="020B0503020204020204" charset="-122"/>
              </a:rPr>
              <a:t>直接选举和间接选举相结合的原则。</a:t>
            </a:r>
            <a:r>
              <a:rPr b="1" sz="3200" lang="zh-CN">
                <a:latin typeface="微软雅黑" panose="020B0503020204020204" charset="-122"/>
                <a:ea typeface="微软雅黑" panose="020B0503020204020204" charset="-122"/>
                <a:cs typeface="微软雅黑" panose="020B0503020204020204" charset="-122"/>
              </a:rPr>
              <a:t>中国</a:t>
            </a:r>
            <a:r>
              <a:rPr b="1" sz="3200" lang="zh-CN">
                <a:latin typeface="微软雅黑" panose="020B0503020204020204" charset="-122"/>
                <a:ea typeface="微软雅黑" panose="020B0503020204020204" charset="-122"/>
                <a:cs typeface="微软雅黑" panose="020B0503020204020204" charset="-122"/>
              </a:rPr>
              <a:t>《选举法》第二条规定：“全国人民代表大会的代表省、自治区、直辖市、设区的市、自治州的人民代表大会的代表，由下一级人民代表大会选举。不设区的市、市辖区、县、自治县、乡、民族乡、镇的人民代表大会的代表，由选民直接选举。”美国大多数州实行直接预选的方式，并没有直接选举总统，而是选举总统选举团的选举人。</a:t>
            </a:r>
            <a:endParaRPr b="1" sz="3200" lang="zh-CN">
              <a:latin typeface="微软雅黑" panose="020B0503020204020204" charset="-122"/>
              <a:ea typeface="微软雅黑" panose="020B0503020204020204" charset="-122"/>
              <a:cs typeface="微软雅黑" panose="020B0503020204020204" charset="-122"/>
            </a:endParaRPr>
          </a:p>
          <a:p>
            <a:pPr indent="306070"/>
            <a:endParaRPr altLang="en-US" b="1" sz="3200" lang="zh-CN">
              <a:latin typeface="微软雅黑" panose="020B0503020204020204" charset="-122"/>
              <a:ea typeface="微软雅黑" panose="020B0503020204020204" charset="-122"/>
              <a:cs typeface="微软雅黑" panose="020B0503020204020204" charset="-122"/>
            </a:endParaRPr>
          </a:p>
        </p:txBody>
      </p:sp>
      <p:pic>
        <p:nvPicPr>
          <p:cNvPr id="2097192" name="图片 65"/>
          <p:cNvPicPr>
            <a:picLocks noChangeAspect="1"/>
          </p:cNvPicPr>
          <p:nvPr/>
        </p:nvPicPr>
        <p:blipFill>
          <a:blip xmlns:r="http://schemas.openxmlformats.org/officeDocument/2006/relationships" r:embed="rId4"/>
          <a:stretch>
            <a:fillRect/>
          </a:stretch>
        </p:blipFill>
        <p:spPr>
          <a:xfrm>
            <a:off x="323850" y="-72390"/>
            <a:ext cx="1899285" cy="1863725"/>
          </a:xfrm>
          <a:prstGeom prst="rect"/>
        </p:spPr>
      </p:pic>
      <p:sp>
        <p:nvSpPr>
          <p:cNvPr id="1048721" name="TextBox 57"/>
          <p:cNvSpPr txBox="1"/>
          <p:nvPr/>
        </p:nvSpPr>
        <p:spPr>
          <a:xfrm>
            <a:off x="3141980" y="599440"/>
            <a:ext cx="9309100" cy="717550"/>
          </a:xfrm>
          <a:prstGeom prst="rect"/>
        </p:spPr>
        <p:txBody>
          <a:bodyPr anchor="t" bIns="0" lIns="0" rIns="0" rtlCol="0" tIns="0" wrap="square">
            <a:spAutoFit/>
          </a:bodyPr>
          <a:p>
            <a:pPr>
              <a:lnSpc>
                <a:spcPts val="5600"/>
              </a:lnSpc>
              <a:spcBef>
                <a:spcPct val="0"/>
              </a:spcBef>
            </a:pPr>
            <a:r>
              <a:rPr b="1" sz="4400" lang="en-US" spc="320">
                <a:solidFill>
                  <a:srgbClr val="002E6B"/>
                </a:solidFill>
                <a:effectLst/>
                <a:latin typeface="华文新魏" panose="02010800040101010101" charset="-122"/>
                <a:ea typeface="华文新魏" panose="02010800040101010101" charset="-122"/>
              </a:rPr>
              <a:t>中西选举制度</a:t>
            </a:r>
            <a:r>
              <a:rPr altLang="en-US" b="1" sz="4400" lang="zh-CN" spc="320">
                <a:solidFill>
                  <a:srgbClr val="002E6B"/>
                </a:solidFill>
                <a:effectLst/>
                <a:latin typeface="华文新魏" panose="02010800040101010101" charset="-122"/>
                <a:ea typeface="华文新魏" panose="02010800040101010101" charset="-122"/>
              </a:rPr>
              <a:t>相同</a:t>
            </a:r>
            <a:r>
              <a:rPr altLang="en-US" b="1" sz="4400" lang="zh-CN" spc="320">
                <a:solidFill>
                  <a:srgbClr val="002E6B"/>
                </a:solidFill>
                <a:effectLst/>
                <a:latin typeface="华文新魏" panose="02010800040101010101" charset="-122"/>
                <a:ea typeface="华文新魏" panose="02010800040101010101" charset="-122"/>
              </a:rPr>
              <a:t>点比较分析</a:t>
            </a:r>
            <a:endParaRPr altLang="en-US" b="1" sz="4400" lang="zh-CN" spc="320">
              <a:solidFill>
                <a:srgbClr val="002E6B"/>
              </a:solidFill>
              <a:effectLst/>
              <a:latin typeface="华文新魏" panose="02010800040101010101" charset="-122"/>
              <a:ea typeface="华文新魏" panose="02010800040101010101" charset="-122"/>
            </a:endParaRPr>
          </a:p>
        </p:txBody>
      </p:sp>
      <p:pic>
        <p:nvPicPr>
          <p:cNvPr id="2097193" name="图片 30"/>
          <p:cNvPicPr>
            <a:picLocks noChangeAspect="1"/>
          </p:cNvPicPr>
          <p:nvPr/>
        </p:nvPicPr>
        <p:blipFill>
          <a:blip xmlns:r="http://schemas.openxmlformats.org/officeDocument/2006/relationships" r:embed="rId5"/>
          <a:stretch>
            <a:fillRect/>
          </a:stretch>
        </p:blipFill>
        <p:spPr>
          <a:xfrm>
            <a:off x="-25400" y="3204210"/>
            <a:ext cx="2589530" cy="5728335"/>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pic>
        <p:nvPicPr>
          <p:cNvPr id="2097194" name="Picture 2"/>
          <p:cNvPicPr>
            <a:picLocks noChangeAspect="1"/>
          </p:cNvPicPr>
          <p:nvPr/>
        </p:nvPicPr>
        <p:blipFill>
          <a:blip xmlns:r="http://schemas.openxmlformats.org/officeDocument/2006/relationships" r:embed="rId1">
            <a:alphaModFix amt="69000"/>
          </a:blip>
          <a:srcRect l="16361" t="15871" r="1189" b="14584"/>
          <a:stretch>
            <a:fillRect/>
          </a:stretch>
        </p:blipFill>
        <p:spPr>
          <a:xfrm>
            <a:off x="0" y="0"/>
            <a:ext cx="18288000" cy="10287000"/>
          </a:xfrm>
          <a:prstGeom prst="rect"/>
        </p:spPr>
      </p:pic>
      <p:grpSp>
        <p:nvGrpSpPr>
          <p:cNvPr id="84" name="Group 3"/>
          <p:cNvGrpSpPr/>
          <p:nvPr/>
        </p:nvGrpSpPr>
        <p:grpSpPr>
          <a:xfrm rot="0">
            <a:off x="456822" y="339643"/>
            <a:ext cx="17441466" cy="9483974"/>
            <a:chOff x="0" y="0"/>
            <a:chExt cx="19130303" cy="10402296"/>
          </a:xfrm>
        </p:grpSpPr>
        <p:sp>
          <p:nvSpPr>
            <p:cNvPr id="1048722" name="Freeform 4"/>
            <p:cNvSpPr/>
            <p:nvPr/>
          </p:nvSpPr>
          <p:spPr>
            <a:xfrm>
              <a:off x="0" y="0"/>
              <a:ext cx="19131573" cy="10403567"/>
            </a:xfrm>
            <a:custGeom>
              <a:avLst/>
              <a:ahLst/>
              <a:rect l="l" t="t" r="r" b="b"/>
              <a:pathLst>
                <a:path w="19131573" h="10403567">
                  <a:moveTo>
                    <a:pt x="4001573" y="10296886"/>
                  </a:moveTo>
                  <a:lnTo>
                    <a:pt x="14981465" y="10296886"/>
                  </a:lnTo>
                  <a:lnTo>
                    <a:pt x="14981465" y="10322286"/>
                  </a:lnTo>
                  <a:lnTo>
                    <a:pt x="4001573" y="10322286"/>
                  </a:lnTo>
                  <a:lnTo>
                    <a:pt x="4001573" y="10296886"/>
                  </a:lnTo>
                  <a:close/>
                  <a:moveTo>
                    <a:pt x="4001573" y="10218146"/>
                  </a:moveTo>
                  <a:lnTo>
                    <a:pt x="14981465" y="10218146"/>
                  </a:lnTo>
                  <a:lnTo>
                    <a:pt x="14981465" y="10243546"/>
                  </a:lnTo>
                  <a:lnTo>
                    <a:pt x="4001573" y="10243546"/>
                  </a:lnTo>
                  <a:lnTo>
                    <a:pt x="4001573" y="10218146"/>
                  </a:lnTo>
                  <a:close/>
                  <a:moveTo>
                    <a:pt x="4001573" y="10376896"/>
                  </a:moveTo>
                  <a:lnTo>
                    <a:pt x="14981465" y="10376896"/>
                  </a:lnTo>
                  <a:lnTo>
                    <a:pt x="14981465" y="10402296"/>
                  </a:lnTo>
                  <a:lnTo>
                    <a:pt x="4001573" y="10402296"/>
                  </a:lnTo>
                  <a:lnTo>
                    <a:pt x="4001573" y="10376896"/>
                  </a:lnTo>
                  <a:close/>
                  <a:moveTo>
                    <a:pt x="43180" y="10376896"/>
                  </a:moveTo>
                  <a:lnTo>
                    <a:pt x="97790" y="10322286"/>
                  </a:lnTo>
                  <a:lnTo>
                    <a:pt x="4001574" y="10322286"/>
                  </a:lnTo>
                  <a:lnTo>
                    <a:pt x="4001574" y="10296886"/>
                  </a:lnTo>
                  <a:lnTo>
                    <a:pt x="123190" y="10296886"/>
                  </a:lnTo>
                  <a:lnTo>
                    <a:pt x="177800" y="10242276"/>
                  </a:lnTo>
                  <a:lnTo>
                    <a:pt x="4001573" y="10242276"/>
                  </a:lnTo>
                  <a:lnTo>
                    <a:pt x="4001573" y="10216876"/>
                  </a:lnTo>
                  <a:lnTo>
                    <a:pt x="185420" y="10216876"/>
                  </a:lnTo>
                  <a:lnTo>
                    <a:pt x="185420" y="7985802"/>
                  </a:lnTo>
                  <a:lnTo>
                    <a:pt x="160020" y="7985802"/>
                  </a:lnTo>
                  <a:lnTo>
                    <a:pt x="160020" y="10224496"/>
                  </a:lnTo>
                  <a:lnTo>
                    <a:pt x="105410" y="10279106"/>
                  </a:lnTo>
                  <a:lnTo>
                    <a:pt x="105410" y="7988605"/>
                  </a:lnTo>
                  <a:lnTo>
                    <a:pt x="80010" y="7988605"/>
                  </a:lnTo>
                  <a:lnTo>
                    <a:pt x="80010" y="10305776"/>
                  </a:lnTo>
                  <a:lnTo>
                    <a:pt x="25400" y="10359117"/>
                  </a:lnTo>
                  <a:lnTo>
                    <a:pt x="25400" y="7988605"/>
                  </a:lnTo>
                  <a:lnTo>
                    <a:pt x="0" y="7988605"/>
                  </a:lnTo>
                  <a:lnTo>
                    <a:pt x="0" y="10390867"/>
                  </a:lnTo>
                  <a:cubicBezTo>
                    <a:pt x="0" y="10398486"/>
                    <a:pt x="5080" y="10403567"/>
                    <a:pt x="12700" y="10403567"/>
                  </a:cubicBezTo>
                  <a:lnTo>
                    <a:pt x="4001573" y="10403567"/>
                  </a:lnTo>
                  <a:lnTo>
                    <a:pt x="4001573" y="10378167"/>
                  </a:lnTo>
                  <a:lnTo>
                    <a:pt x="43180" y="10378167"/>
                  </a:lnTo>
                  <a:lnTo>
                    <a:pt x="43180" y="10376897"/>
                  </a:lnTo>
                  <a:close/>
                  <a:moveTo>
                    <a:pt x="25400" y="43180"/>
                  </a:moveTo>
                  <a:lnTo>
                    <a:pt x="80010" y="97790"/>
                  </a:lnTo>
                  <a:lnTo>
                    <a:pt x="80010" y="2497562"/>
                  </a:lnTo>
                  <a:lnTo>
                    <a:pt x="105410" y="2497562"/>
                  </a:lnTo>
                  <a:lnTo>
                    <a:pt x="105410" y="123190"/>
                  </a:lnTo>
                  <a:lnTo>
                    <a:pt x="160020" y="177800"/>
                  </a:lnTo>
                  <a:lnTo>
                    <a:pt x="160020" y="2497562"/>
                  </a:lnTo>
                  <a:lnTo>
                    <a:pt x="185420" y="2497562"/>
                  </a:lnTo>
                  <a:lnTo>
                    <a:pt x="185420" y="185420"/>
                  </a:lnTo>
                  <a:lnTo>
                    <a:pt x="4001573" y="185420"/>
                  </a:lnTo>
                  <a:lnTo>
                    <a:pt x="4001573" y="160020"/>
                  </a:lnTo>
                  <a:lnTo>
                    <a:pt x="176530" y="160020"/>
                  </a:lnTo>
                  <a:lnTo>
                    <a:pt x="123190" y="105410"/>
                  </a:lnTo>
                  <a:lnTo>
                    <a:pt x="4001573" y="105410"/>
                  </a:lnTo>
                  <a:lnTo>
                    <a:pt x="4001573" y="80010"/>
                  </a:lnTo>
                  <a:lnTo>
                    <a:pt x="97790" y="80010"/>
                  </a:lnTo>
                  <a:lnTo>
                    <a:pt x="43180" y="25400"/>
                  </a:lnTo>
                  <a:lnTo>
                    <a:pt x="3995971" y="25400"/>
                  </a:lnTo>
                  <a:lnTo>
                    <a:pt x="3995971" y="0"/>
                  </a:lnTo>
                  <a:lnTo>
                    <a:pt x="12700" y="0"/>
                  </a:lnTo>
                  <a:cubicBezTo>
                    <a:pt x="5080" y="0"/>
                    <a:pt x="0" y="5080"/>
                    <a:pt x="0" y="12700"/>
                  </a:cubicBezTo>
                  <a:lnTo>
                    <a:pt x="0" y="2497562"/>
                  </a:lnTo>
                  <a:lnTo>
                    <a:pt x="25400" y="2497562"/>
                  </a:lnTo>
                  <a:lnTo>
                    <a:pt x="25400" y="43180"/>
                  </a:lnTo>
                  <a:close/>
                  <a:moveTo>
                    <a:pt x="19104904" y="10359117"/>
                  </a:moveTo>
                  <a:lnTo>
                    <a:pt x="19050293" y="10304506"/>
                  </a:lnTo>
                  <a:lnTo>
                    <a:pt x="19050293" y="7988605"/>
                  </a:lnTo>
                  <a:lnTo>
                    <a:pt x="19024893" y="7988605"/>
                  </a:lnTo>
                  <a:lnTo>
                    <a:pt x="19024893" y="10280376"/>
                  </a:lnTo>
                  <a:lnTo>
                    <a:pt x="18970284" y="10225767"/>
                  </a:lnTo>
                  <a:lnTo>
                    <a:pt x="18970284" y="7988605"/>
                  </a:lnTo>
                  <a:lnTo>
                    <a:pt x="18944884" y="7988605"/>
                  </a:lnTo>
                  <a:lnTo>
                    <a:pt x="18944884" y="10218147"/>
                  </a:lnTo>
                  <a:lnTo>
                    <a:pt x="14975863" y="10218147"/>
                  </a:lnTo>
                  <a:lnTo>
                    <a:pt x="14975863" y="10243547"/>
                  </a:lnTo>
                  <a:lnTo>
                    <a:pt x="18952504" y="10243547"/>
                  </a:lnTo>
                  <a:lnTo>
                    <a:pt x="19007113" y="10298157"/>
                  </a:lnTo>
                  <a:lnTo>
                    <a:pt x="14981465" y="10298157"/>
                  </a:lnTo>
                  <a:lnTo>
                    <a:pt x="14981465" y="10323557"/>
                  </a:lnTo>
                  <a:lnTo>
                    <a:pt x="19033784" y="10323557"/>
                  </a:lnTo>
                  <a:lnTo>
                    <a:pt x="19088393" y="10378167"/>
                  </a:lnTo>
                  <a:lnTo>
                    <a:pt x="14981465" y="10378167"/>
                  </a:lnTo>
                  <a:lnTo>
                    <a:pt x="14981465" y="10403567"/>
                  </a:lnTo>
                  <a:lnTo>
                    <a:pt x="19118873" y="10403567"/>
                  </a:lnTo>
                  <a:cubicBezTo>
                    <a:pt x="19126493" y="10403567"/>
                    <a:pt x="19131573" y="10398486"/>
                    <a:pt x="19131573" y="10390867"/>
                  </a:cubicBezTo>
                  <a:lnTo>
                    <a:pt x="19131573" y="7988605"/>
                  </a:lnTo>
                  <a:lnTo>
                    <a:pt x="19106173" y="7988605"/>
                  </a:lnTo>
                  <a:lnTo>
                    <a:pt x="19104904" y="10359117"/>
                  </a:lnTo>
                  <a:close/>
                  <a:moveTo>
                    <a:pt x="4001573" y="0"/>
                  </a:moveTo>
                  <a:lnTo>
                    <a:pt x="14981465" y="0"/>
                  </a:lnTo>
                  <a:lnTo>
                    <a:pt x="14981465" y="25400"/>
                  </a:lnTo>
                  <a:lnTo>
                    <a:pt x="4001573" y="25400"/>
                  </a:lnTo>
                  <a:lnTo>
                    <a:pt x="4001573" y="0"/>
                  </a:lnTo>
                  <a:close/>
                  <a:moveTo>
                    <a:pt x="4001573" y="158750"/>
                  </a:moveTo>
                  <a:lnTo>
                    <a:pt x="14981465" y="158750"/>
                  </a:lnTo>
                  <a:lnTo>
                    <a:pt x="14981465" y="184150"/>
                  </a:lnTo>
                  <a:lnTo>
                    <a:pt x="4001573" y="184150"/>
                  </a:lnTo>
                  <a:lnTo>
                    <a:pt x="4001573" y="158750"/>
                  </a:lnTo>
                  <a:close/>
                  <a:moveTo>
                    <a:pt x="4001573" y="80010"/>
                  </a:moveTo>
                  <a:lnTo>
                    <a:pt x="14981465" y="80010"/>
                  </a:lnTo>
                  <a:lnTo>
                    <a:pt x="14981465" y="105410"/>
                  </a:lnTo>
                  <a:lnTo>
                    <a:pt x="4001573" y="105410"/>
                  </a:lnTo>
                  <a:lnTo>
                    <a:pt x="4001573" y="80010"/>
                  </a:lnTo>
                  <a:close/>
                  <a:moveTo>
                    <a:pt x="19087123" y="25400"/>
                  </a:moveTo>
                  <a:lnTo>
                    <a:pt x="19032513" y="80010"/>
                  </a:lnTo>
                  <a:lnTo>
                    <a:pt x="14981465" y="80010"/>
                  </a:lnTo>
                  <a:lnTo>
                    <a:pt x="14981465" y="105410"/>
                  </a:lnTo>
                  <a:lnTo>
                    <a:pt x="19008384" y="105410"/>
                  </a:lnTo>
                  <a:lnTo>
                    <a:pt x="18953773" y="160020"/>
                  </a:lnTo>
                  <a:lnTo>
                    <a:pt x="14981465" y="160020"/>
                  </a:lnTo>
                  <a:lnTo>
                    <a:pt x="14981465" y="185420"/>
                  </a:lnTo>
                  <a:lnTo>
                    <a:pt x="18946154" y="185420"/>
                  </a:lnTo>
                  <a:lnTo>
                    <a:pt x="18946154" y="2497562"/>
                  </a:lnTo>
                  <a:lnTo>
                    <a:pt x="18971554" y="2497562"/>
                  </a:lnTo>
                  <a:lnTo>
                    <a:pt x="18971554" y="177800"/>
                  </a:lnTo>
                  <a:lnTo>
                    <a:pt x="19026163" y="123190"/>
                  </a:lnTo>
                  <a:lnTo>
                    <a:pt x="19026163" y="2497562"/>
                  </a:lnTo>
                  <a:lnTo>
                    <a:pt x="19051563" y="2497562"/>
                  </a:lnTo>
                  <a:lnTo>
                    <a:pt x="19051563" y="97790"/>
                  </a:lnTo>
                  <a:lnTo>
                    <a:pt x="19106173" y="43180"/>
                  </a:lnTo>
                  <a:lnTo>
                    <a:pt x="19106173" y="2494761"/>
                  </a:lnTo>
                  <a:lnTo>
                    <a:pt x="19131573" y="2494761"/>
                  </a:lnTo>
                  <a:lnTo>
                    <a:pt x="19131573" y="12700"/>
                  </a:lnTo>
                  <a:cubicBezTo>
                    <a:pt x="19131573" y="5080"/>
                    <a:pt x="19126493" y="0"/>
                    <a:pt x="19118873" y="0"/>
                  </a:cubicBezTo>
                  <a:lnTo>
                    <a:pt x="14981465" y="0"/>
                  </a:lnTo>
                  <a:lnTo>
                    <a:pt x="14981465" y="25400"/>
                  </a:lnTo>
                  <a:lnTo>
                    <a:pt x="19087123" y="25400"/>
                  </a:lnTo>
                  <a:close/>
                  <a:moveTo>
                    <a:pt x="0" y="2497562"/>
                  </a:moveTo>
                  <a:lnTo>
                    <a:pt x="25400" y="2497562"/>
                  </a:lnTo>
                  <a:lnTo>
                    <a:pt x="25400" y="7988605"/>
                  </a:lnTo>
                  <a:lnTo>
                    <a:pt x="0" y="7988605"/>
                  </a:lnTo>
                  <a:lnTo>
                    <a:pt x="0" y="2497562"/>
                  </a:lnTo>
                  <a:close/>
                  <a:moveTo>
                    <a:pt x="80010" y="2497562"/>
                  </a:moveTo>
                  <a:lnTo>
                    <a:pt x="105410" y="2497562"/>
                  </a:lnTo>
                  <a:lnTo>
                    <a:pt x="105410" y="7988605"/>
                  </a:lnTo>
                  <a:lnTo>
                    <a:pt x="80010" y="7988605"/>
                  </a:lnTo>
                  <a:lnTo>
                    <a:pt x="80010" y="2497562"/>
                  </a:lnTo>
                  <a:close/>
                  <a:moveTo>
                    <a:pt x="158750" y="2497562"/>
                  </a:moveTo>
                  <a:lnTo>
                    <a:pt x="184150" y="2497562"/>
                  </a:lnTo>
                  <a:lnTo>
                    <a:pt x="184150" y="7988605"/>
                  </a:lnTo>
                  <a:lnTo>
                    <a:pt x="158750" y="7988605"/>
                  </a:lnTo>
                  <a:lnTo>
                    <a:pt x="158750" y="2497562"/>
                  </a:lnTo>
                  <a:close/>
                  <a:moveTo>
                    <a:pt x="19104904" y="2497562"/>
                  </a:moveTo>
                  <a:lnTo>
                    <a:pt x="19130304" y="2497562"/>
                  </a:lnTo>
                  <a:lnTo>
                    <a:pt x="19130304" y="7988605"/>
                  </a:lnTo>
                  <a:lnTo>
                    <a:pt x="19104904" y="7988605"/>
                  </a:lnTo>
                  <a:lnTo>
                    <a:pt x="19104904" y="2497562"/>
                  </a:lnTo>
                  <a:close/>
                  <a:moveTo>
                    <a:pt x="18946154" y="2497562"/>
                  </a:moveTo>
                  <a:lnTo>
                    <a:pt x="18971554" y="2497562"/>
                  </a:lnTo>
                  <a:lnTo>
                    <a:pt x="18971554" y="7988605"/>
                  </a:lnTo>
                  <a:lnTo>
                    <a:pt x="18946154" y="7988605"/>
                  </a:lnTo>
                  <a:lnTo>
                    <a:pt x="18946154" y="2497562"/>
                  </a:lnTo>
                  <a:close/>
                  <a:moveTo>
                    <a:pt x="19026163" y="2497562"/>
                  </a:moveTo>
                  <a:lnTo>
                    <a:pt x="19051563" y="2497562"/>
                  </a:lnTo>
                  <a:lnTo>
                    <a:pt x="19051563" y="7988605"/>
                  </a:lnTo>
                  <a:lnTo>
                    <a:pt x="19026163" y="7988605"/>
                  </a:lnTo>
                  <a:lnTo>
                    <a:pt x="19026163" y="2497562"/>
                  </a:lnTo>
                  <a:close/>
                </a:path>
              </a:pathLst>
            </a:custGeom>
            <a:solidFill>
              <a:srgbClr val="00357B"/>
            </a:solidFill>
          </p:spPr>
        </p:sp>
      </p:grpSp>
      <p:grpSp>
        <p:nvGrpSpPr>
          <p:cNvPr id="85" name="Group 5"/>
          <p:cNvGrpSpPr/>
          <p:nvPr/>
        </p:nvGrpSpPr>
        <p:grpSpPr>
          <a:xfrm rot="0">
            <a:off x="0" y="3175337"/>
            <a:ext cx="18627126" cy="3936325"/>
            <a:chOff x="0" y="0"/>
            <a:chExt cx="4905910" cy="1036728"/>
          </a:xfrm>
        </p:grpSpPr>
        <p:sp>
          <p:nvSpPr>
            <p:cNvPr id="1048723" name="Freeform 6"/>
            <p:cNvSpPr/>
            <p:nvPr/>
          </p:nvSpPr>
          <p:spPr>
            <a:xfrm>
              <a:off x="0" y="0"/>
              <a:ext cx="4905910" cy="1036728"/>
            </a:xfrm>
            <a:custGeom>
              <a:avLst/>
              <a:ahLst/>
              <a:rect l="l" t="t" r="r" b="b"/>
              <a:pathLst>
                <a:path w="4905910" h="1036728">
                  <a:moveTo>
                    <a:pt x="0" y="0"/>
                  </a:moveTo>
                  <a:lnTo>
                    <a:pt x="4905910" y="0"/>
                  </a:lnTo>
                  <a:lnTo>
                    <a:pt x="4905910" y="1036728"/>
                  </a:lnTo>
                  <a:lnTo>
                    <a:pt x="0" y="1036728"/>
                  </a:lnTo>
                  <a:close/>
                </a:path>
              </a:pathLst>
            </a:custGeom>
            <a:solidFill>
              <a:srgbClr val="00357B"/>
            </a:solidFill>
          </p:spPr>
        </p:sp>
        <p:sp>
          <p:nvSpPr>
            <p:cNvPr id="1048724" name="TextBox 7"/>
            <p:cNvSpPr txBox="1"/>
            <p:nvPr/>
          </p:nvSpPr>
          <p:spPr>
            <a:xfrm>
              <a:off x="0" y="-28575"/>
              <a:ext cx="812800" cy="841375"/>
            </a:xfrm>
            <a:prstGeom prst="rect"/>
          </p:spPr>
          <p:txBody>
            <a:bodyPr anchor="ctr" bIns="50800" lIns="50800" rIns="50800" rtlCol="0" tIns="50800"/>
            <a:p>
              <a:pPr algn="ctr">
                <a:lnSpc>
                  <a:spcPts val="2225"/>
                </a:lnSpc>
              </a:pPr>
            </a:p>
          </p:txBody>
        </p:sp>
      </p:grpSp>
      <p:sp>
        <p:nvSpPr>
          <p:cNvPr id="1048725" name="TextBox 8"/>
          <p:cNvSpPr txBox="1"/>
          <p:nvPr/>
        </p:nvSpPr>
        <p:spPr>
          <a:xfrm>
            <a:off x="1782505" y="2933937"/>
            <a:ext cx="4572000" cy="4005152"/>
          </a:xfrm>
          <a:prstGeom prst="rect"/>
        </p:spPr>
        <p:txBody>
          <a:bodyPr anchor="t" bIns="0" lIns="0" rIns="0" rtlCol="0" tIns="0">
            <a:spAutoFit/>
          </a:bodyPr>
          <a:p>
            <a:pPr>
              <a:lnSpc>
                <a:spcPts val="28095"/>
              </a:lnSpc>
              <a:spcBef>
                <a:spcPct val="0"/>
              </a:spcBef>
            </a:pPr>
            <a:r>
              <a:rPr sz="20065" lang="en-US" spc="1605">
                <a:solidFill>
                  <a:srgbClr val="FFFFFF"/>
                </a:solidFill>
                <a:latin typeface="Agrandir Wide Medium Bold" panose="00000905000000000000"/>
              </a:rPr>
              <a:t>03</a:t>
            </a:r>
            <a:endParaRPr sz="20065" lang="en-US" spc="1605">
              <a:solidFill>
                <a:srgbClr val="FFFFFF"/>
              </a:solidFill>
              <a:latin typeface="Agrandir Wide Medium Bold" panose="00000905000000000000"/>
            </a:endParaRPr>
          </a:p>
        </p:txBody>
      </p:sp>
      <p:sp>
        <p:nvSpPr>
          <p:cNvPr id="1048726" name="文本框 10"/>
          <p:cNvSpPr txBox="1"/>
          <p:nvPr/>
        </p:nvSpPr>
        <p:spPr>
          <a:xfrm>
            <a:off x="6445885" y="4420870"/>
            <a:ext cx="9995535" cy="1322070"/>
          </a:xfrm>
          <a:prstGeom prst="rect"/>
          <a:noFill/>
        </p:spPr>
        <p:txBody>
          <a:bodyPr anchor="t" rtlCol="0" wrap="none">
            <a:spAutoFit/>
          </a:bodyPr>
          <a:p>
            <a:r>
              <a:rPr b="1" sz="8000" lang="en-US" spc="576">
                <a:solidFill>
                  <a:srgbClr val="FFFFFF"/>
                </a:solidFill>
                <a:latin typeface="华文楷体" panose="02010600040101010101" charset="-122"/>
                <a:ea typeface="华文楷体" panose="02010600040101010101" charset="-122"/>
                <a:sym typeface="+mn-ea"/>
              </a:rPr>
              <a:t>中西选举制度</a:t>
            </a:r>
            <a:r>
              <a:rPr altLang="en-US" b="1" sz="8000" lang="zh-CN" spc="576">
                <a:solidFill>
                  <a:srgbClr val="FFFFFF"/>
                </a:solidFill>
                <a:latin typeface="华文楷体" panose="02010600040101010101" charset="-122"/>
                <a:ea typeface="华文楷体" panose="02010600040101010101" charset="-122"/>
                <a:sym typeface="+mn-ea"/>
              </a:rPr>
              <a:t>差异点</a:t>
            </a:r>
            <a:endParaRPr altLang="en-US" b="1" sz="8000" lang="zh-CN" spc="576">
              <a:solidFill>
                <a:srgbClr val="FFFFFF"/>
              </a:solidFill>
              <a:latin typeface="华文楷体" panose="02010600040101010101" charset="-122"/>
              <a:ea typeface="华文楷体" panose="02010600040101010101"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p:pic>
        <p:nvPicPr>
          <p:cNvPr id="2097195" name="Picture 2"/>
          <p:cNvPicPr>
            <a:picLocks noChangeAspect="1"/>
          </p:cNvPicPr>
          <p:nvPr/>
        </p:nvPicPr>
        <p:blipFill>
          <a:blip xmlns:r="http://schemas.openxmlformats.org/officeDocument/2006/relationships" r:embed="rId1">
            <a:alphaModFix amt="47000"/>
          </a:blip>
          <a:srcRect l="16361" t="15871" r="1189" b="14584"/>
          <a:stretch>
            <a:fillRect/>
          </a:stretch>
        </p:blipFill>
        <p:spPr>
          <a:xfrm>
            <a:off x="0" y="0"/>
            <a:ext cx="18288000" cy="10287000"/>
          </a:xfrm>
          <a:prstGeom prst="rect"/>
        </p:spPr>
      </p:pic>
      <p:grpSp>
        <p:nvGrpSpPr>
          <p:cNvPr id="87" name="Group 3"/>
          <p:cNvGrpSpPr/>
          <p:nvPr/>
        </p:nvGrpSpPr>
        <p:grpSpPr>
          <a:xfrm rot="5400000">
            <a:off x="-4792257" y="3547237"/>
            <a:ext cx="11827123" cy="3271310"/>
            <a:chOff x="0" y="0"/>
            <a:chExt cx="15769498" cy="4361746"/>
          </a:xfrm>
        </p:grpSpPr>
        <p:grpSp>
          <p:nvGrpSpPr>
            <p:cNvPr id="88" name="Group 4"/>
            <p:cNvGrpSpPr/>
            <p:nvPr/>
          </p:nvGrpSpPr>
          <p:grpSpPr>
            <a:xfrm rot="-5400000">
              <a:off x="6314462" y="-5093290"/>
              <a:ext cx="4114800" cy="14795272"/>
              <a:chOff x="0" y="0"/>
              <a:chExt cx="812800" cy="2922523"/>
            </a:xfrm>
          </p:grpSpPr>
          <p:sp>
            <p:nvSpPr>
              <p:cNvPr id="1048727" name="Freeform 5"/>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728" name="TextBox 6"/>
              <p:cNvSpPr txBox="1"/>
              <p:nvPr/>
            </p:nvSpPr>
            <p:spPr>
              <a:xfrm>
                <a:off x="0" y="-19050"/>
                <a:ext cx="812800" cy="831850"/>
              </a:xfrm>
              <a:prstGeom prst="rect"/>
            </p:spPr>
            <p:txBody>
              <a:bodyPr anchor="ctr" bIns="50800" lIns="50800" rIns="50800" rtlCol="0" tIns="50800"/>
              <a:p>
                <a:pPr algn="ctr">
                  <a:lnSpc>
                    <a:spcPts val="1340"/>
                  </a:lnSpc>
                </a:pPr>
              </a:p>
            </p:txBody>
          </p:sp>
        </p:grpSp>
        <p:pic>
          <p:nvPicPr>
            <p:cNvPr id="2097196"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89" name="Group 8"/>
            <p:cNvGrpSpPr/>
            <p:nvPr/>
          </p:nvGrpSpPr>
          <p:grpSpPr>
            <a:xfrm rot="0">
              <a:off x="367992" y="240666"/>
              <a:ext cx="3183607" cy="3468782"/>
              <a:chOff x="0" y="0"/>
              <a:chExt cx="1104808" cy="1203772"/>
            </a:xfrm>
          </p:grpSpPr>
          <p:sp>
            <p:nvSpPr>
              <p:cNvPr id="1048729"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730"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90" name="Group 11"/>
            <p:cNvGrpSpPr/>
            <p:nvPr/>
          </p:nvGrpSpPr>
          <p:grpSpPr>
            <a:xfrm rot="5400000">
              <a:off x="2053795" y="1702898"/>
              <a:ext cx="3492666" cy="513049"/>
              <a:chOff x="0" y="0"/>
              <a:chExt cx="812800" cy="119395"/>
            </a:xfrm>
          </p:grpSpPr>
          <p:sp>
            <p:nvSpPr>
              <p:cNvPr id="1048731"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732"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sp>
          <p:nvSpPr>
            <p:cNvPr id="1048733" name="AutoShape 14"/>
            <p:cNvSpPr/>
            <p:nvPr/>
          </p:nvSpPr>
          <p:spPr>
            <a:xfrm rot="-5400000">
              <a:off x="4732717" y="1971823"/>
              <a:ext cx="3429000" cy="0"/>
            </a:xfrm>
            <a:prstGeom prst="line"/>
            <a:ln w="14458" cap="flat">
              <a:solidFill>
                <a:srgbClr val="FFFFFF"/>
              </a:solidFill>
              <a:prstDash val="solid"/>
              <a:headEnd type="none" w="sm" len="sm"/>
              <a:tailEnd type="none" w="sm" len="sm"/>
            </a:ln>
          </p:spPr>
        </p:sp>
        <p:sp>
          <p:nvSpPr>
            <p:cNvPr id="1048734" name="AutoShape 15"/>
            <p:cNvSpPr/>
            <p:nvPr/>
          </p:nvSpPr>
          <p:spPr>
            <a:xfrm rot="-5400000">
              <a:off x="6689127" y="1971823"/>
              <a:ext cx="3429000" cy="0"/>
            </a:xfrm>
            <a:prstGeom prst="line"/>
            <a:ln w="14458" cap="flat">
              <a:solidFill>
                <a:srgbClr val="FFFFFF"/>
              </a:solidFill>
              <a:prstDash val="solid"/>
              <a:headEnd type="none" w="sm" len="sm"/>
              <a:tailEnd type="none" w="sm" len="sm"/>
            </a:ln>
          </p:spPr>
        </p:sp>
        <p:sp>
          <p:nvSpPr>
            <p:cNvPr id="1048735" name="AutoShape 16"/>
            <p:cNvSpPr/>
            <p:nvPr/>
          </p:nvSpPr>
          <p:spPr>
            <a:xfrm rot="-5400000">
              <a:off x="8645537" y="1971823"/>
              <a:ext cx="3429000" cy="0"/>
            </a:xfrm>
            <a:prstGeom prst="line"/>
            <a:ln w="14458" cap="flat">
              <a:solidFill>
                <a:srgbClr val="FFFFFF"/>
              </a:solidFill>
              <a:prstDash val="solid"/>
              <a:headEnd type="none" w="sm" len="sm"/>
              <a:tailEnd type="none" w="sm" len="sm"/>
            </a:ln>
          </p:spPr>
        </p:sp>
        <p:sp>
          <p:nvSpPr>
            <p:cNvPr id="1048736" name="AutoShape 17"/>
            <p:cNvSpPr/>
            <p:nvPr/>
          </p:nvSpPr>
          <p:spPr>
            <a:xfrm rot="-5400000">
              <a:off x="10601947" y="1971823"/>
              <a:ext cx="3429000" cy="0"/>
            </a:xfrm>
            <a:prstGeom prst="line"/>
            <a:ln w="14458" cap="flat">
              <a:solidFill>
                <a:srgbClr val="FFFFFF"/>
              </a:solidFill>
              <a:prstDash val="solid"/>
              <a:headEnd type="none" w="sm" len="sm"/>
              <a:tailEnd type="none" w="sm" len="sm"/>
            </a:ln>
          </p:spPr>
        </p:sp>
      </p:grpSp>
      <p:pic>
        <p:nvPicPr>
          <p:cNvPr id="2097197" name="Picture 26"/>
          <p:cNvPicPr>
            <a:picLocks noChangeAspect="1"/>
          </p:cNvPicPr>
          <p:nvPr/>
        </p:nvPicPr>
        <p:blipFill>
          <a:blip xmlns:r="http://schemas.openxmlformats.org/officeDocument/2006/relationships" r:embed="rId3"/>
          <a:srcRect/>
          <a:stretch>
            <a:fillRect/>
          </a:stretch>
        </p:blipFill>
        <p:spPr>
          <a:xfrm rot="-5400000">
            <a:off x="17424099" y="812360"/>
            <a:ext cx="109866" cy="439465"/>
          </a:xfrm>
          <a:prstGeom prst="rect"/>
        </p:spPr>
      </p:pic>
      <p:grpSp>
        <p:nvGrpSpPr>
          <p:cNvPr id="91" name="Group 27"/>
          <p:cNvGrpSpPr/>
          <p:nvPr/>
        </p:nvGrpSpPr>
        <p:grpSpPr>
          <a:xfrm rot="0">
            <a:off x="4480560" y="5373922"/>
            <a:ext cx="3396801" cy="216037"/>
            <a:chOff x="0" y="0"/>
            <a:chExt cx="6350000" cy="403860"/>
          </a:xfrm>
        </p:grpSpPr>
        <p:sp>
          <p:nvSpPr>
            <p:cNvPr id="1048737" name="Freeform 28"/>
            <p:cNvSpPr/>
            <p:nvPr/>
          </p:nvSpPr>
          <p:spPr>
            <a:xfrm>
              <a:off x="0" y="0"/>
              <a:ext cx="6350000" cy="403860"/>
            </a:xfrm>
            <a:custGeom>
              <a:avLst/>
              <a:ahLst/>
              <a:rect l="l" t="t" r="r" b="b"/>
              <a:pathLst>
                <a:path w="6350000" h="403860">
                  <a:moveTo>
                    <a:pt x="0" y="0"/>
                  </a:moveTo>
                  <a:lnTo>
                    <a:pt x="0" y="130810"/>
                  </a:lnTo>
                  <a:lnTo>
                    <a:pt x="2921000" y="130810"/>
                  </a:lnTo>
                  <a:lnTo>
                    <a:pt x="3175000" y="403860"/>
                  </a:lnTo>
                  <a:lnTo>
                    <a:pt x="3429000" y="130810"/>
                  </a:lnTo>
                  <a:lnTo>
                    <a:pt x="6350000" y="130810"/>
                  </a:lnTo>
                  <a:lnTo>
                    <a:pt x="6350000" y="0"/>
                  </a:lnTo>
                  <a:close/>
                </a:path>
              </a:pathLst>
            </a:custGeom>
            <a:solidFill>
              <a:srgbClr val="FFFFFF"/>
            </a:solidFill>
          </p:spPr>
        </p:sp>
      </p:grpSp>
      <p:sp>
        <p:nvSpPr>
          <p:cNvPr id="1048738" name="TextBox 53"/>
          <p:cNvSpPr txBox="1"/>
          <p:nvPr/>
        </p:nvSpPr>
        <p:spPr>
          <a:xfrm>
            <a:off x="265168" y="3204024"/>
            <a:ext cx="2016323" cy="356235"/>
          </a:xfrm>
          <a:prstGeom prst="rect"/>
        </p:spPr>
        <p:txBody>
          <a:bodyPr anchor="t" bIns="0" lIns="0" rIns="0" rtlCol="0" tIns="0">
            <a:spAutoFit/>
          </a:bodyPr>
          <a:p>
            <a:pPr algn="ctr">
              <a:lnSpc>
                <a:spcPts val="2940"/>
              </a:lnSpc>
              <a:spcBef>
                <a:spcPct val="0"/>
              </a:spcBef>
            </a:pPr>
            <a:r>
              <a:rPr sz="2100" lang="en-US" spc="168">
                <a:solidFill>
                  <a:srgbClr val="FFFFFF"/>
                </a:solidFill>
                <a:ea typeface="思源黑体-粗体 Bold" panose="020B0800000000000000"/>
              </a:rPr>
              <a:t>研究背景及意义</a:t>
            </a:r>
            <a:endParaRPr sz="2100" lang="en-US" spc="168">
              <a:solidFill>
                <a:srgbClr val="FFFFFF"/>
              </a:solidFill>
              <a:ea typeface="思源黑体-粗体 Bold" panose="020B0800000000000000"/>
            </a:endParaRPr>
          </a:p>
        </p:txBody>
      </p:sp>
      <p:sp>
        <p:nvSpPr>
          <p:cNvPr id="1048739" name="TextBox 55"/>
          <p:cNvSpPr txBox="1"/>
          <p:nvPr/>
        </p:nvSpPr>
        <p:spPr>
          <a:xfrm>
            <a:off x="3652711" y="5433077"/>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740" name="TextBox 56"/>
          <p:cNvSpPr txBox="1"/>
          <p:nvPr/>
        </p:nvSpPr>
        <p:spPr>
          <a:xfrm>
            <a:off x="3652711" y="7581060"/>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741" name="TextBox 61"/>
          <p:cNvSpPr txBox="1"/>
          <p:nvPr/>
        </p:nvSpPr>
        <p:spPr>
          <a:xfrm>
            <a:off x="361311" y="4684081"/>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研究内容及目标</a:t>
            </a:r>
            <a:endParaRPr sz="1900" lang="en-US" spc="151">
              <a:solidFill>
                <a:srgbClr val="FFFFFF">
                  <a:alpha val="89804"/>
                </a:srgbClr>
              </a:solidFill>
              <a:ea typeface="思源黑体-粗体" panose="020B0400000000000000"/>
            </a:endParaRPr>
          </a:p>
        </p:txBody>
      </p:sp>
      <p:sp>
        <p:nvSpPr>
          <p:cNvPr id="1048742" name="TextBox 62"/>
          <p:cNvSpPr txBox="1"/>
          <p:nvPr/>
        </p:nvSpPr>
        <p:spPr>
          <a:xfrm>
            <a:off x="361311" y="6154613"/>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研究思路及方法</a:t>
            </a:r>
            <a:endParaRPr sz="1900" lang="en-US" spc="151">
              <a:solidFill>
                <a:srgbClr val="FFFFFF">
                  <a:alpha val="89804"/>
                </a:srgbClr>
              </a:solidFill>
              <a:ea typeface="思源黑体-粗体" panose="020B0400000000000000"/>
            </a:endParaRPr>
          </a:p>
        </p:txBody>
      </p:sp>
      <p:sp>
        <p:nvSpPr>
          <p:cNvPr id="1048743" name="TextBox 63"/>
          <p:cNvSpPr txBox="1"/>
          <p:nvPr/>
        </p:nvSpPr>
        <p:spPr>
          <a:xfrm>
            <a:off x="361311" y="7625146"/>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研究进度及安排</a:t>
            </a:r>
            <a:endParaRPr sz="1900" lang="en-US" spc="151">
              <a:solidFill>
                <a:srgbClr val="FFFFFF">
                  <a:alpha val="89804"/>
                </a:srgbClr>
              </a:solidFill>
              <a:ea typeface="思源黑体-粗体" panose="020B0400000000000000"/>
            </a:endParaRPr>
          </a:p>
        </p:txBody>
      </p:sp>
      <p:sp>
        <p:nvSpPr>
          <p:cNvPr id="1048744" name="AutoShape 64"/>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sp>
        <p:nvSpPr>
          <p:cNvPr id="1048745" name="文本框 64"/>
          <p:cNvSpPr txBox="1"/>
          <p:nvPr/>
        </p:nvSpPr>
        <p:spPr>
          <a:xfrm>
            <a:off x="2597150" y="2143125"/>
            <a:ext cx="15434945" cy="460375"/>
          </a:xfrm>
          <a:prstGeom prst="rect"/>
          <a:noFill/>
          <a:ln w="9525">
            <a:noFill/>
          </a:ln>
        </p:spPr>
        <p:txBody>
          <a:bodyPr wrap="square">
            <a:spAutoFit/>
          </a:bodyPr>
          <a:p>
            <a:pPr indent="306070"/>
            <a:endParaRPr altLang="en-US" b="1" sz="2400" lang="zh-CN">
              <a:latin typeface="微软雅黑" panose="020B0503020204020204" charset="-122"/>
              <a:ea typeface="微软雅黑" panose="020B0503020204020204" charset="-122"/>
              <a:cs typeface="微软雅黑" panose="020B0503020204020204" charset="-122"/>
            </a:endParaRPr>
          </a:p>
        </p:txBody>
      </p:sp>
      <p:sp>
        <p:nvSpPr>
          <p:cNvPr id="1048746" name="文本框 99"/>
          <p:cNvSpPr txBox="1"/>
          <p:nvPr/>
        </p:nvSpPr>
        <p:spPr>
          <a:xfrm>
            <a:off x="2617470" y="1833245"/>
            <a:ext cx="15670530" cy="8462645"/>
          </a:xfrm>
          <a:prstGeom prst="rect"/>
          <a:noFill/>
          <a:ln w="9525">
            <a:noFill/>
          </a:ln>
        </p:spPr>
        <p:txBody>
          <a:bodyPr wrap="square">
            <a:spAutoFit/>
          </a:bodyPr>
          <a:p>
            <a:pPr algn="l" indent="306070"/>
            <a:r>
              <a:rPr altLang="zh-CN" b="1" sz="2800" lang="en-US">
                <a:latin typeface="微软雅黑" panose="020B0503020204020204" charset="-122"/>
                <a:ea typeface="微软雅黑" panose="020B0503020204020204" charset="-122"/>
                <a:cs typeface="微软雅黑" panose="020B0503020204020204" charset="-122"/>
              </a:rPr>
              <a:t>  </a:t>
            </a:r>
            <a:r>
              <a:rPr b="1" sz="3200" lang="zh-CN">
                <a:latin typeface="微软雅黑" panose="020B0503020204020204" charset="-122"/>
                <a:ea typeface="微软雅黑" panose="020B0503020204020204" charset="-122"/>
                <a:cs typeface="微软雅黑" panose="020B0503020204020204" charset="-122"/>
              </a:rPr>
              <a:t>（一）选举制度的前提
       </a:t>
            </a:r>
            <a:r>
              <a:rPr b="1" sz="3200" lang="zh-CN">
                <a:solidFill>
                  <a:srgbClr val="C00000"/>
                </a:solidFill>
                <a:latin typeface="微软雅黑" panose="020B0503020204020204" charset="-122"/>
                <a:ea typeface="微软雅黑" panose="020B0503020204020204" charset="-122"/>
                <a:cs typeface="微软雅黑" panose="020B0503020204020204" charset="-122"/>
              </a:rPr>
              <a:t>政党制度和选举制度密切相关</a:t>
            </a:r>
            <a:r>
              <a:rPr b="1" sz="3200" lang="zh-CN">
                <a:latin typeface="微软雅黑" panose="020B0503020204020204" charset="-122"/>
                <a:ea typeface="微软雅黑" panose="020B0503020204020204" charset="-122"/>
                <a:cs typeface="微软雅黑" panose="020B0503020204020204" charset="-122"/>
              </a:rPr>
              <a:t>，政党掌权通过选举来实现。中国实行</a:t>
            </a:r>
            <a:r>
              <a:rPr b="1" sz="3200" lang="zh-CN">
                <a:solidFill>
                  <a:srgbClr val="C00000"/>
                </a:solidFill>
                <a:latin typeface="微软雅黑" panose="020B0503020204020204" charset="-122"/>
                <a:ea typeface="微软雅黑" panose="020B0503020204020204" charset="-122"/>
                <a:cs typeface="微软雅黑" panose="020B0503020204020204" charset="-122"/>
              </a:rPr>
              <a:t>中国共产党领导的多党合作与政治协商制度</a:t>
            </a:r>
            <a:r>
              <a:rPr b="1" sz="3200" lang="zh-CN">
                <a:latin typeface="微软雅黑" panose="020B0503020204020204" charset="-122"/>
                <a:ea typeface="微软雅黑" panose="020B0503020204020204" charset="-122"/>
                <a:cs typeface="微软雅黑" panose="020B0503020204020204" charset="-122"/>
              </a:rPr>
              <a:t>，中国共产党是执政党，其他各民主党派是参政党。中国的各项选举制度要坚持以中国共产党的领导为前提，人民的根本利益是一致的，有统一纲领。
       美国是</a:t>
            </a:r>
            <a:r>
              <a:rPr b="1" sz="3200" lang="zh-CN">
                <a:solidFill>
                  <a:srgbClr val="C00000"/>
                </a:solidFill>
                <a:latin typeface="微软雅黑" panose="020B0503020204020204" charset="-122"/>
                <a:ea typeface="微软雅黑" panose="020B0503020204020204" charset="-122"/>
                <a:cs typeface="微软雅黑" panose="020B0503020204020204" charset="-122"/>
              </a:rPr>
              <a:t>两党制</a:t>
            </a:r>
            <a:r>
              <a:rPr b="1" sz="3200" lang="zh-CN">
                <a:latin typeface="微软雅黑" panose="020B0503020204020204" charset="-122"/>
                <a:ea typeface="微软雅黑" panose="020B0503020204020204" charset="-122"/>
                <a:cs typeface="微软雅黑" panose="020B0503020204020204" charset="-122"/>
              </a:rPr>
              <a:t>国家，各党派之间是</a:t>
            </a:r>
            <a:r>
              <a:rPr b="1" sz="3200" lang="zh-CN">
                <a:solidFill>
                  <a:srgbClr val="C00000"/>
                </a:solidFill>
                <a:latin typeface="微软雅黑" panose="020B0503020204020204" charset="-122"/>
                <a:ea typeface="微软雅黑" panose="020B0503020204020204" charset="-122"/>
                <a:cs typeface="微软雅黑" panose="020B0503020204020204" charset="-122"/>
              </a:rPr>
              <a:t>执政党与在野党</a:t>
            </a:r>
            <a:r>
              <a:rPr b="1" sz="3200" lang="zh-CN">
                <a:latin typeface="微软雅黑" panose="020B0503020204020204" charset="-122"/>
                <a:ea typeface="微软雅黑" panose="020B0503020204020204" charset="-122"/>
                <a:cs typeface="微软雅黑" panose="020B0503020204020204" charset="-122"/>
              </a:rPr>
              <a:t>的关系，各自代表不同的利益有着不同的纲领，竞选是党派之争</a:t>
            </a:r>
            <a:r>
              <a:rPr altLang="zh-CN" b="1" sz="3200" lang="en-US">
                <a:latin typeface="微软雅黑" panose="020B0503020204020204" charset="-122"/>
                <a:ea typeface="微软雅黑" panose="020B0503020204020204" charset="-122"/>
                <a:cs typeface="微软雅黑" panose="020B0503020204020204" charset="-122"/>
              </a:rPr>
              <a:t>,</a:t>
            </a:r>
            <a:r>
              <a:rPr b="1" sz="3200" lang="zh-CN">
                <a:latin typeface="微软雅黑" panose="020B0503020204020204" charset="-122"/>
                <a:ea typeface="微软雅黑" panose="020B0503020204020204" charset="-122"/>
                <a:cs typeface="微软雅黑" panose="020B0503020204020204" charset="-122"/>
              </a:rPr>
              <a:t>其选举制度不需要以接受某一个党派的领导为前提。 </a:t>
            </a:r>
            <a:endParaRPr b="1" sz="3200" lang="zh-CN">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（二）选举代表的利益
        中国的权力机关是全国人民，代表大会和地方各级人民代表大会。</a:t>
            </a:r>
            <a:r>
              <a:rPr b="1" sz="3200" lang="zh-CN">
                <a:solidFill>
                  <a:srgbClr val="C00000"/>
                </a:solidFill>
                <a:latin typeface="微软雅黑" panose="020B0503020204020204" charset="-122"/>
                <a:ea typeface="微软雅黑" panose="020B0503020204020204" charset="-122"/>
                <a:cs typeface="微软雅黑" panose="020B0503020204020204" charset="-122"/>
              </a:rPr>
              <a:t>中国的人民代表代表着各阶层人民群众的利益</a:t>
            </a:r>
            <a:r>
              <a:rPr b="1" sz="3200" lang="zh-CN">
                <a:latin typeface="微软雅黑" panose="020B0503020204020204" charset="-122"/>
                <a:ea typeface="微软雅黑" panose="020B0503020204020204" charset="-122"/>
                <a:cs typeface="微软雅黑" panose="020B0503020204020204" charset="-122"/>
              </a:rPr>
              <a:t>，反映人民意志，为民说话，是绝大多数人利益的代表。    </a:t>
            </a:r>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美国的民主从总体上说是代表</a:t>
            </a:r>
            <a:r>
              <a:rPr b="1" sz="3200" lang="zh-CN">
                <a:solidFill>
                  <a:srgbClr val="C00000"/>
                </a:solidFill>
                <a:latin typeface="微软雅黑" panose="020B0503020204020204" charset="-122"/>
                <a:ea typeface="微软雅黑" panose="020B0503020204020204" charset="-122"/>
                <a:cs typeface="微软雅黑" panose="020B0503020204020204" charset="-122"/>
              </a:rPr>
              <a:t>少数人的利益</a:t>
            </a:r>
            <a:r>
              <a:rPr b="1" sz="3200" lang="zh-CN">
                <a:latin typeface="微软雅黑" panose="020B0503020204020204" charset="-122"/>
                <a:ea typeface="微软雅黑" panose="020B0503020204020204" charset="-122"/>
                <a:cs typeface="微软雅黑" panose="020B0503020204020204" charset="-122"/>
              </a:rPr>
              <a:t>，其实只是代表</a:t>
            </a:r>
            <a:r>
              <a:rPr b="1" sz="3200" lang="zh-CN">
                <a:solidFill>
                  <a:srgbClr val="C00000"/>
                </a:solidFill>
                <a:latin typeface="微软雅黑" panose="020B0503020204020204" charset="-122"/>
                <a:ea typeface="微软雅黑" panose="020B0503020204020204" charset="-122"/>
                <a:cs typeface="微软雅黑" panose="020B0503020204020204" charset="-122"/>
              </a:rPr>
              <a:t>部分资产阶级的利益</a:t>
            </a:r>
            <a:r>
              <a:rPr b="1" sz="3200" lang="zh-CN">
                <a:latin typeface="微软雅黑" panose="020B0503020204020204" charset="-122"/>
                <a:ea typeface="微软雅黑" panose="020B0503020204020204" charset="-122"/>
                <a:cs typeface="微软雅黑" panose="020B0503020204020204" charset="-122"/>
              </a:rPr>
              <a:t>。</a:t>
            </a:r>
            <a:r>
              <a:rPr b="1" sz="3200" lang="en-US">
                <a:latin typeface="微软雅黑" panose="020B0503020204020204" charset="-122"/>
                <a:ea typeface="微软雅黑" panose="020B0503020204020204" charset="-122"/>
                <a:cs typeface="微软雅黑" panose="020B0503020204020204" charset="-122"/>
              </a:rPr>
              <a:t> </a:t>
            </a:r>
            <a:endParaRPr b="1" sz="3200" lang="zh-CN">
              <a:latin typeface="微软雅黑" panose="020B0503020204020204" charset="-122"/>
              <a:ea typeface="微软雅黑" panose="020B0503020204020204" charset="-122"/>
              <a:cs typeface="微软雅黑" panose="020B0503020204020204" charset="-122"/>
            </a:endParaRPr>
          </a:p>
          <a:p>
            <a:endParaRPr altLang="en-US" b="1" sz="3200" lang="zh-CN">
              <a:latin typeface="微软雅黑" panose="020B0503020204020204" charset="-122"/>
              <a:ea typeface="微软雅黑" panose="020B0503020204020204" charset="-122"/>
              <a:cs typeface="微软雅黑" panose="020B0503020204020204" charset="-122"/>
            </a:endParaRPr>
          </a:p>
        </p:txBody>
      </p:sp>
      <p:pic>
        <p:nvPicPr>
          <p:cNvPr id="2097198" name="图片 65"/>
          <p:cNvPicPr>
            <a:picLocks noChangeAspect="1"/>
          </p:cNvPicPr>
          <p:nvPr/>
        </p:nvPicPr>
        <p:blipFill>
          <a:blip xmlns:r="http://schemas.openxmlformats.org/officeDocument/2006/relationships" r:embed="rId4"/>
          <a:stretch>
            <a:fillRect/>
          </a:stretch>
        </p:blipFill>
        <p:spPr>
          <a:xfrm>
            <a:off x="323850" y="-72390"/>
            <a:ext cx="1899285" cy="1863725"/>
          </a:xfrm>
          <a:prstGeom prst="rect"/>
        </p:spPr>
      </p:pic>
      <p:sp>
        <p:nvSpPr>
          <p:cNvPr id="1048747" name="TextBox 57"/>
          <p:cNvSpPr txBox="1"/>
          <p:nvPr/>
        </p:nvSpPr>
        <p:spPr>
          <a:xfrm>
            <a:off x="3141980" y="599440"/>
            <a:ext cx="9309100" cy="717550"/>
          </a:xfrm>
          <a:prstGeom prst="rect"/>
        </p:spPr>
        <p:txBody>
          <a:bodyPr anchor="t" bIns="0" lIns="0" rIns="0" rtlCol="0" tIns="0" wrap="square">
            <a:spAutoFit/>
          </a:bodyPr>
          <a:p>
            <a:pPr>
              <a:lnSpc>
                <a:spcPts val="5600"/>
              </a:lnSpc>
              <a:spcBef>
                <a:spcPct val="0"/>
              </a:spcBef>
            </a:pPr>
            <a:r>
              <a:rPr b="1" sz="4400" lang="en-US" spc="320">
                <a:solidFill>
                  <a:srgbClr val="002E6B"/>
                </a:solidFill>
                <a:effectLst/>
                <a:latin typeface="华文新魏" panose="02010800040101010101" charset="-122"/>
                <a:ea typeface="华文新魏" panose="02010800040101010101" charset="-122"/>
              </a:rPr>
              <a:t>中西选举制度差异</a:t>
            </a:r>
            <a:r>
              <a:rPr altLang="en-US" b="1" sz="4400" lang="zh-CN" spc="320">
                <a:solidFill>
                  <a:srgbClr val="002E6B"/>
                </a:solidFill>
                <a:effectLst/>
                <a:latin typeface="华文新魏" panose="02010800040101010101" charset="-122"/>
                <a:ea typeface="华文新魏" panose="02010800040101010101" charset="-122"/>
              </a:rPr>
              <a:t>点比较分析</a:t>
            </a:r>
            <a:endParaRPr altLang="en-US" b="1" sz="4400" lang="zh-CN" spc="320">
              <a:solidFill>
                <a:srgbClr val="002E6B"/>
              </a:solidFill>
              <a:effectLst/>
              <a:latin typeface="华文新魏" panose="02010800040101010101" charset="-122"/>
              <a:ea typeface="华文新魏" panose="02010800040101010101" charset="-122"/>
            </a:endParaRPr>
          </a:p>
        </p:txBody>
      </p:sp>
      <p:pic>
        <p:nvPicPr>
          <p:cNvPr id="2097199" name="图片 30"/>
          <p:cNvPicPr>
            <a:picLocks noChangeAspect="1"/>
          </p:cNvPicPr>
          <p:nvPr/>
        </p:nvPicPr>
        <p:blipFill>
          <a:blip xmlns:r="http://schemas.openxmlformats.org/officeDocument/2006/relationships" r:embed="rId5"/>
          <a:stretch>
            <a:fillRect/>
          </a:stretch>
        </p:blipFill>
        <p:spPr>
          <a:xfrm>
            <a:off x="-25400" y="3204210"/>
            <a:ext cx="2589530" cy="5728335"/>
          </a:xfrm>
          <a:prstGeom prst="rect"/>
        </p:spPr>
      </p:pic>
      <p:pic>
        <p:nvPicPr>
          <p:cNvPr id="2097200" name="图片 31"/>
          <p:cNvPicPr>
            <a:picLocks noChangeAspect="1"/>
          </p:cNvPicPr>
          <p:nvPr/>
        </p:nvPicPr>
        <p:blipFill>
          <a:blip xmlns:r="http://schemas.openxmlformats.org/officeDocument/2006/relationships" r:embed="rId6"/>
          <a:stretch>
            <a:fillRect/>
          </a:stretch>
        </p:blipFill>
        <p:spPr>
          <a:xfrm>
            <a:off x="2756535" y="5374005"/>
            <a:ext cx="3826510" cy="2366010"/>
          </a:xfrm>
          <a:prstGeom prst="rect"/>
        </p:spPr>
      </p:pic>
      <p:pic>
        <p:nvPicPr>
          <p:cNvPr id="2097201" name="图片 32"/>
          <p:cNvPicPr>
            <a:picLocks noChangeAspect="1"/>
          </p:cNvPicPr>
          <p:nvPr/>
        </p:nvPicPr>
        <p:blipFill>
          <a:blip xmlns:r="http://schemas.openxmlformats.org/officeDocument/2006/relationships" r:embed="rId7"/>
          <a:stretch>
            <a:fillRect/>
          </a:stretch>
        </p:blipFill>
        <p:spPr>
          <a:xfrm>
            <a:off x="13957935" y="5572125"/>
            <a:ext cx="4074160" cy="2167255"/>
          </a:xfrm>
          <a:prstGeom prst="rect"/>
        </p:spPr>
      </p:pic>
      <p:pic>
        <p:nvPicPr>
          <p:cNvPr id="2097202" name="图片 33"/>
          <p:cNvPicPr>
            <a:picLocks noChangeAspect="1"/>
          </p:cNvPicPr>
          <p:nvPr/>
        </p:nvPicPr>
        <p:blipFill>
          <a:blip xmlns:r="http://schemas.openxmlformats.org/officeDocument/2006/relationships" r:embed="rId8"/>
          <a:stretch>
            <a:fillRect/>
          </a:stretch>
        </p:blipFill>
        <p:spPr>
          <a:xfrm>
            <a:off x="6583045" y="5374005"/>
            <a:ext cx="3550285" cy="2366010"/>
          </a:xfrm>
          <a:prstGeom prst="rect"/>
        </p:spPr>
      </p:pic>
      <p:pic>
        <p:nvPicPr>
          <p:cNvPr id="2097203" name="图片 34"/>
          <p:cNvPicPr>
            <a:picLocks noChangeAspect="1"/>
          </p:cNvPicPr>
          <p:nvPr/>
        </p:nvPicPr>
        <p:blipFill>
          <a:blip xmlns:r="http://schemas.openxmlformats.org/officeDocument/2006/relationships" r:embed="rId9"/>
          <a:stretch>
            <a:fillRect/>
          </a:stretch>
        </p:blipFill>
        <p:spPr>
          <a:xfrm>
            <a:off x="10133330" y="5373370"/>
            <a:ext cx="4021455" cy="2366010"/>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p:pic>
        <p:nvPicPr>
          <p:cNvPr id="2097204" name="Picture 2"/>
          <p:cNvPicPr>
            <a:picLocks noChangeAspect="1"/>
          </p:cNvPicPr>
          <p:nvPr/>
        </p:nvPicPr>
        <p:blipFill>
          <a:blip xmlns:r="http://schemas.openxmlformats.org/officeDocument/2006/relationships" r:embed="rId1">
            <a:alphaModFix amt="47000"/>
          </a:blip>
          <a:srcRect l="16361" t="15871" r="1189" b="14584"/>
          <a:stretch>
            <a:fillRect/>
          </a:stretch>
        </p:blipFill>
        <p:spPr>
          <a:xfrm>
            <a:off x="0" y="0"/>
            <a:ext cx="18288000" cy="10287000"/>
          </a:xfrm>
          <a:prstGeom prst="rect"/>
        </p:spPr>
      </p:pic>
      <p:grpSp>
        <p:nvGrpSpPr>
          <p:cNvPr id="93" name="Group 3"/>
          <p:cNvGrpSpPr/>
          <p:nvPr/>
        </p:nvGrpSpPr>
        <p:grpSpPr>
          <a:xfrm rot="5400000">
            <a:off x="-4792257" y="3547237"/>
            <a:ext cx="11827123" cy="3271310"/>
            <a:chOff x="0" y="0"/>
            <a:chExt cx="15769498" cy="4361746"/>
          </a:xfrm>
        </p:grpSpPr>
        <p:grpSp>
          <p:nvGrpSpPr>
            <p:cNvPr id="94" name="Group 4"/>
            <p:cNvGrpSpPr/>
            <p:nvPr/>
          </p:nvGrpSpPr>
          <p:grpSpPr>
            <a:xfrm rot="-5400000">
              <a:off x="6314462" y="-5093290"/>
              <a:ext cx="4114800" cy="14795272"/>
              <a:chOff x="0" y="0"/>
              <a:chExt cx="812800" cy="2922523"/>
            </a:xfrm>
          </p:grpSpPr>
          <p:sp>
            <p:nvSpPr>
              <p:cNvPr id="1048748" name="Freeform 5"/>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749" name="TextBox 6"/>
              <p:cNvSpPr txBox="1"/>
              <p:nvPr/>
            </p:nvSpPr>
            <p:spPr>
              <a:xfrm>
                <a:off x="0" y="-19050"/>
                <a:ext cx="812800" cy="831850"/>
              </a:xfrm>
              <a:prstGeom prst="rect"/>
            </p:spPr>
            <p:txBody>
              <a:bodyPr anchor="ctr" bIns="50800" lIns="50800" rIns="50800" rtlCol="0" tIns="50800"/>
              <a:p>
                <a:pPr algn="ctr">
                  <a:lnSpc>
                    <a:spcPts val="1340"/>
                  </a:lnSpc>
                </a:pPr>
              </a:p>
            </p:txBody>
          </p:sp>
        </p:grpSp>
        <p:pic>
          <p:nvPicPr>
            <p:cNvPr id="2097205"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95" name="Group 8"/>
            <p:cNvGrpSpPr/>
            <p:nvPr/>
          </p:nvGrpSpPr>
          <p:grpSpPr>
            <a:xfrm rot="0">
              <a:off x="367992" y="240666"/>
              <a:ext cx="3183607" cy="3468782"/>
              <a:chOff x="0" y="0"/>
              <a:chExt cx="1104808" cy="1203772"/>
            </a:xfrm>
          </p:grpSpPr>
          <p:sp>
            <p:nvSpPr>
              <p:cNvPr id="1048750"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751"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96" name="Group 11"/>
            <p:cNvGrpSpPr/>
            <p:nvPr/>
          </p:nvGrpSpPr>
          <p:grpSpPr>
            <a:xfrm rot="5400000">
              <a:off x="2053795" y="1702898"/>
              <a:ext cx="3492666" cy="513049"/>
              <a:chOff x="0" y="0"/>
              <a:chExt cx="812800" cy="119395"/>
            </a:xfrm>
          </p:grpSpPr>
          <p:sp>
            <p:nvSpPr>
              <p:cNvPr id="1048752"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753"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sp>
          <p:nvSpPr>
            <p:cNvPr id="1048754" name="AutoShape 14"/>
            <p:cNvSpPr/>
            <p:nvPr/>
          </p:nvSpPr>
          <p:spPr>
            <a:xfrm rot="-5400000">
              <a:off x="4732717" y="1971823"/>
              <a:ext cx="3429000" cy="0"/>
            </a:xfrm>
            <a:prstGeom prst="line"/>
            <a:ln w="14458" cap="flat">
              <a:solidFill>
                <a:srgbClr val="FFFFFF"/>
              </a:solidFill>
              <a:prstDash val="solid"/>
              <a:headEnd type="none" w="sm" len="sm"/>
              <a:tailEnd type="none" w="sm" len="sm"/>
            </a:ln>
          </p:spPr>
        </p:sp>
        <p:sp>
          <p:nvSpPr>
            <p:cNvPr id="1048755" name="AutoShape 15"/>
            <p:cNvSpPr/>
            <p:nvPr/>
          </p:nvSpPr>
          <p:spPr>
            <a:xfrm rot="-5400000">
              <a:off x="6689127" y="1971823"/>
              <a:ext cx="3429000" cy="0"/>
            </a:xfrm>
            <a:prstGeom prst="line"/>
            <a:ln w="14458" cap="flat">
              <a:solidFill>
                <a:srgbClr val="FFFFFF"/>
              </a:solidFill>
              <a:prstDash val="solid"/>
              <a:headEnd type="none" w="sm" len="sm"/>
              <a:tailEnd type="none" w="sm" len="sm"/>
            </a:ln>
          </p:spPr>
        </p:sp>
        <p:sp>
          <p:nvSpPr>
            <p:cNvPr id="1048756" name="AutoShape 16"/>
            <p:cNvSpPr/>
            <p:nvPr/>
          </p:nvSpPr>
          <p:spPr>
            <a:xfrm rot="-5400000">
              <a:off x="8645537" y="1971823"/>
              <a:ext cx="3429000" cy="0"/>
            </a:xfrm>
            <a:prstGeom prst="line"/>
            <a:ln w="14458" cap="flat">
              <a:solidFill>
                <a:srgbClr val="FFFFFF"/>
              </a:solidFill>
              <a:prstDash val="solid"/>
              <a:headEnd type="none" w="sm" len="sm"/>
              <a:tailEnd type="none" w="sm" len="sm"/>
            </a:ln>
          </p:spPr>
        </p:sp>
        <p:sp>
          <p:nvSpPr>
            <p:cNvPr id="1048757" name="AutoShape 17"/>
            <p:cNvSpPr/>
            <p:nvPr/>
          </p:nvSpPr>
          <p:spPr>
            <a:xfrm rot="-5400000">
              <a:off x="10601947" y="1971823"/>
              <a:ext cx="3429000" cy="0"/>
            </a:xfrm>
            <a:prstGeom prst="line"/>
            <a:ln w="14458" cap="flat">
              <a:solidFill>
                <a:srgbClr val="FFFFFF"/>
              </a:solidFill>
              <a:prstDash val="solid"/>
              <a:headEnd type="none" w="sm" len="sm"/>
              <a:tailEnd type="none" w="sm" len="sm"/>
            </a:ln>
          </p:spPr>
        </p:sp>
      </p:grpSp>
      <p:pic>
        <p:nvPicPr>
          <p:cNvPr id="2097206" name="Picture 26"/>
          <p:cNvPicPr>
            <a:picLocks noChangeAspect="1"/>
          </p:cNvPicPr>
          <p:nvPr/>
        </p:nvPicPr>
        <p:blipFill>
          <a:blip xmlns:r="http://schemas.openxmlformats.org/officeDocument/2006/relationships" r:embed="rId3"/>
          <a:srcRect/>
          <a:stretch>
            <a:fillRect/>
          </a:stretch>
        </p:blipFill>
        <p:spPr>
          <a:xfrm rot="-5400000">
            <a:off x="17424099" y="812360"/>
            <a:ext cx="109866" cy="439465"/>
          </a:xfrm>
          <a:prstGeom prst="rect"/>
        </p:spPr>
      </p:pic>
      <p:grpSp>
        <p:nvGrpSpPr>
          <p:cNvPr id="97" name="Group 27"/>
          <p:cNvGrpSpPr/>
          <p:nvPr/>
        </p:nvGrpSpPr>
        <p:grpSpPr>
          <a:xfrm rot="0">
            <a:off x="4480560" y="5373922"/>
            <a:ext cx="3396801" cy="216037"/>
            <a:chOff x="0" y="0"/>
            <a:chExt cx="6350000" cy="403860"/>
          </a:xfrm>
        </p:grpSpPr>
        <p:sp>
          <p:nvSpPr>
            <p:cNvPr id="1048758" name="Freeform 28"/>
            <p:cNvSpPr/>
            <p:nvPr/>
          </p:nvSpPr>
          <p:spPr>
            <a:xfrm>
              <a:off x="0" y="0"/>
              <a:ext cx="6350000" cy="403860"/>
            </a:xfrm>
            <a:custGeom>
              <a:avLst/>
              <a:ahLst/>
              <a:rect l="l" t="t" r="r" b="b"/>
              <a:pathLst>
                <a:path w="6350000" h="403860">
                  <a:moveTo>
                    <a:pt x="0" y="0"/>
                  </a:moveTo>
                  <a:lnTo>
                    <a:pt x="0" y="130810"/>
                  </a:lnTo>
                  <a:lnTo>
                    <a:pt x="2921000" y="130810"/>
                  </a:lnTo>
                  <a:lnTo>
                    <a:pt x="3175000" y="403860"/>
                  </a:lnTo>
                  <a:lnTo>
                    <a:pt x="3429000" y="130810"/>
                  </a:lnTo>
                  <a:lnTo>
                    <a:pt x="6350000" y="130810"/>
                  </a:lnTo>
                  <a:lnTo>
                    <a:pt x="6350000" y="0"/>
                  </a:lnTo>
                  <a:close/>
                </a:path>
              </a:pathLst>
            </a:custGeom>
            <a:solidFill>
              <a:srgbClr val="FFFFFF"/>
            </a:solidFill>
          </p:spPr>
        </p:sp>
      </p:grpSp>
      <p:sp>
        <p:nvSpPr>
          <p:cNvPr id="1048759" name="TextBox 53"/>
          <p:cNvSpPr txBox="1"/>
          <p:nvPr/>
        </p:nvSpPr>
        <p:spPr>
          <a:xfrm>
            <a:off x="265168" y="3204024"/>
            <a:ext cx="2016323" cy="356235"/>
          </a:xfrm>
          <a:prstGeom prst="rect"/>
        </p:spPr>
        <p:txBody>
          <a:bodyPr anchor="t" bIns="0" lIns="0" rIns="0" rtlCol="0" tIns="0">
            <a:spAutoFit/>
          </a:bodyPr>
          <a:p>
            <a:pPr algn="ctr">
              <a:lnSpc>
                <a:spcPts val="2940"/>
              </a:lnSpc>
              <a:spcBef>
                <a:spcPct val="0"/>
              </a:spcBef>
            </a:pPr>
            <a:r>
              <a:rPr sz="2100" lang="en-US" spc="168">
                <a:solidFill>
                  <a:srgbClr val="FFFFFF"/>
                </a:solidFill>
                <a:ea typeface="思源黑体-粗体 Bold" panose="020B0800000000000000"/>
              </a:rPr>
              <a:t>研究背景及意义</a:t>
            </a:r>
            <a:endParaRPr sz="2100" lang="en-US" spc="168">
              <a:solidFill>
                <a:srgbClr val="FFFFFF"/>
              </a:solidFill>
              <a:ea typeface="思源黑体-粗体 Bold" panose="020B0800000000000000"/>
            </a:endParaRPr>
          </a:p>
        </p:txBody>
      </p:sp>
      <p:sp>
        <p:nvSpPr>
          <p:cNvPr id="1048760" name="TextBox 55"/>
          <p:cNvSpPr txBox="1"/>
          <p:nvPr/>
        </p:nvSpPr>
        <p:spPr>
          <a:xfrm>
            <a:off x="3652711" y="5433077"/>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761" name="TextBox 56"/>
          <p:cNvSpPr txBox="1"/>
          <p:nvPr/>
        </p:nvSpPr>
        <p:spPr>
          <a:xfrm>
            <a:off x="3652711" y="7581060"/>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762" name="TextBox 61"/>
          <p:cNvSpPr txBox="1"/>
          <p:nvPr/>
        </p:nvSpPr>
        <p:spPr>
          <a:xfrm>
            <a:off x="361311" y="4684081"/>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研究内容及目标</a:t>
            </a:r>
            <a:endParaRPr sz="1900" lang="en-US" spc="151">
              <a:solidFill>
                <a:srgbClr val="FFFFFF">
                  <a:alpha val="89804"/>
                </a:srgbClr>
              </a:solidFill>
              <a:ea typeface="思源黑体-粗体" panose="020B0400000000000000"/>
            </a:endParaRPr>
          </a:p>
        </p:txBody>
      </p:sp>
      <p:sp>
        <p:nvSpPr>
          <p:cNvPr id="1048763" name="TextBox 62"/>
          <p:cNvSpPr txBox="1"/>
          <p:nvPr/>
        </p:nvSpPr>
        <p:spPr>
          <a:xfrm>
            <a:off x="361311" y="6154613"/>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研究思路及方法</a:t>
            </a:r>
            <a:endParaRPr sz="1900" lang="en-US" spc="151">
              <a:solidFill>
                <a:srgbClr val="FFFFFF">
                  <a:alpha val="89804"/>
                </a:srgbClr>
              </a:solidFill>
              <a:ea typeface="思源黑体-粗体" panose="020B0400000000000000"/>
            </a:endParaRPr>
          </a:p>
        </p:txBody>
      </p:sp>
      <p:sp>
        <p:nvSpPr>
          <p:cNvPr id="1048764" name="TextBox 63"/>
          <p:cNvSpPr txBox="1"/>
          <p:nvPr/>
        </p:nvSpPr>
        <p:spPr>
          <a:xfrm>
            <a:off x="361311" y="7625146"/>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研究进度及安排</a:t>
            </a:r>
            <a:endParaRPr sz="1900" lang="en-US" spc="151">
              <a:solidFill>
                <a:srgbClr val="FFFFFF">
                  <a:alpha val="89804"/>
                </a:srgbClr>
              </a:solidFill>
              <a:ea typeface="思源黑体-粗体" panose="020B0400000000000000"/>
            </a:endParaRPr>
          </a:p>
        </p:txBody>
      </p:sp>
      <p:sp>
        <p:nvSpPr>
          <p:cNvPr id="1048765" name="AutoShape 64"/>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sp>
        <p:nvSpPr>
          <p:cNvPr id="1048766" name="文本框 99"/>
          <p:cNvSpPr txBox="1"/>
          <p:nvPr/>
        </p:nvSpPr>
        <p:spPr>
          <a:xfrm>
            <a:off x="2757170" y="1864360"/>
            <a:ext cx="14935200" cy="7970520"/>
          </a:xfrm>
          <a:prstGeom prst="rect"/>
          <a:noFill/>
          <a:ln w="9525">
            <a:noFill/>
          </a:ln>
        </p:spPr>
        <p:txBody>
          <a:bodyPr wrap="square">
            <a:spAutoFit/>
          </a:bodyPr>
          <a:p>
            <a:pPr indent="306070"/>
            <a:r>
              <a:rPr b="1" sz="3200" lang="en-US">
                <a:latin typeface="微软雅黑" panose="020B0503020204020204" charset="-122"/>
                <a:ea typeface="微软雅黑" panose="020B0503020204020204" charset="-122"/>
                <a:cs typeface="微软雅黑" panose="020B0503020204020204" charset="-122"/>
              </a:rPr>
              <a:t>  </a:t>
            </a:r>
            <a:r>
              <a:rPr b="1" sz="3200">
                <a:latin typeface="微软雅黑" panose="020B0503020204020204" charset="-122"/>
                <a:ea typeface="微软雅黑" panose="020B0503020204020204" charset="-122"/>
                <a:cs typeface="微软雅黑" panose="020B0503020204020204" charset="-122"/>
              </a:rPr>
              <a:t>（</a:t>
            </a:r>
            <a:r>
              <a:rPr b="1" sz="3200" lang="zh-CN">
                <a:latin typeface="微软雅黑" panose="020B0503020204020204" charset="-122"/>
                <a:ea typeface="微软雅黑" panose="020B0503020204020204" charset="-122"/>
                <a:cs typeface="微软雅黑" panose="020B0503020204020204" charset="-122"/>
              </a:rPr>
              <a:t>三</a:t>
            </a:r>
            <a:r>
              <a:rPr b="1" sz="3200">
                <a:latin typeface="微软雅黑" panose="020B0503020204020204" charset="-122"/>
                <a:ea typeface="微软雅黑" panose="020B0503020204020204" charset="-122"/>
                <a:cs typeface="微软雅黑" panose="020B0503020204020204" charset="-122"/>
              </a:rPr>
              <a:t>）选举经费来源</a:t>
            </a:r>
            <a:endParaRPr b="1" sz="3200">
              <a:latin typeface="微软雅黑" panose="020B0503020204020204" charset="-122"/>
              <a:ea typeface="微软雅黑" panose="020B0503020204020204" charset="-122"/>
              <a:cs typeface="微软雅黑" panose="020B0503020204020204" charset="-122"/>
            </a:endParaRPr>
          </a:p>
          <a:p>
            <a:pPr indent="306070"/>
            <a:endParaRPr b="1" sz="3200">
              <a:latin typeface="微软雅黑" panose="020B0503020204020204" charset="-122"/>
              <a:ea typeface="微软雅黑" panose="020B0503020204020204" charset="-122"/>
              <a:cs typeface="微软雅黑" panose="020B0503020204020204" charset="-122"/>
            </a:endParaRPr>
          </a:p>
          <a:p>
            <a:pPr indent="306070"/>
            <a:r>
              <a:rPr b="1" sz="3200">
                <a:latin typeface="微软雅黑" panose="020B0503020204020204" charset="-122"/>
                <a:ea typeface="微软雅黑" panose="020B0503020204020204" charset="-122"/>
                <a:cs typeface="微软雅黑" panose="020B0503020204020204" charset="-122"/>
              </a:rPr>
              <a:t>    在大多数西方国家如美国，选举经费的来源主要由两个渠道:一是政府资助, 二是政党和候选人自筹，但政府资助的经费只占所有选举经费的很小一部分，政党和候选人自筹的经费是选举经费的主要来源，因此也逐渐演变为</a:t>
            </a:r>
            <a:r>
              <a:rPr b="1" sz="3200">
                <a:solidFill>
                  <a:srgbClr val="C00000"/>
                </a:solidFill>
                <a:latin typeface="微软雅黑" panose="020B0503020204020204" charset="-122"/>
                <a:ea typeface="微软雅黑" panose="020B0503020204020204" charset="-122"/>
                <a:cs typeface="微软雅黑" panose="020B0503020204020204" charset="-122"/>
              </a:rPr>
              <a:t>西方政治献金制度</a:t>
            </a:r>
            <a:r>
              <a:rPr b="1" sz="3200">
                <a:latin typeface="微软雅黑" panose="020B0503020204020204" charset="-122"/>
                <a:ea typeface="微软雅黑" panose="020B0503020204020204" charset="-122"/>
                <a:cs typeface="微软雅黑" panose="020B0503020204020204" charset="-122"/>
              </a:rPr>
              <a:t>，</a:t>
            </a:r>
            <a:r>
              <a:rPr b="1" sz="3200">
                <a:solidFill>
                  <a:srgbClr val="C00000"/>
                </a:solidFill>
                <a:latin typeface="微软雅黑" panose="020B0503020204020204" charset="-122"/>
                <a:ea typeface="微软雅黑" panose="020B0503020204020204" charset="-122"/>
                <a:cs typeface="微软雅黑" panose="020B0503020204020204" charset="-122"/>
              </a:rPr>
              <a:t>捐赠者“投桃”，被捐者上台后“报李”</a:t>
            </a:r>
            <a:r>
              <a:rPr b="1" sz="3200">
                <a:latin typeface="微软雅黑" panose="020B0503020204020204" charset="-122"/>
                <a:ea typeface="微软雅黑" panose="020B0503020204020204" charset="-122"/>
                <a:cs typeface="微软雅黑" panose="020B0503020204020204" charset="-122"/>
              </a:rPr>
              <a:t>。</a:t>
            </a:r>
            <a:endParaRPr b="1" sz="3200">
              <a:latin typeface="微软雅黑" panose="020B0503020204020204" charset="-122"/>
              <a:ea typeface="微软雅黑" panose="020B0503020204020204" charset="-122"/>
              <a:cs typeface="微软雅黑" panose="020B0503020204020204" charset="-122"/>
            </a:endParaRPr>
          </a:p>
          <a:p>
            <a:pPr indent="306070"/>
            <a:endParaRPr b="1" sz="3200">
              <a:latin typeface="微软雅黑" panose="020B0503020204020204" charset="-122"/>
              <a:ea typeface="微软雅黑" panose="020B0503020204020204" charset="-122"/>
              <a:cs typeface="微软雅黑" panose="020B0503020204020204" charset="-122"/>
            </a:endParaRPr>
          </a:p>
          <a:p>
            <a:pPr indent="306070"/>
            <a:endParaRPr b="1" sz="3200">
              <a:latin typeface="微软雅黑" panose="020B0503020204020204" charset="-122"/>
              <a:ea typeface="微软雅黑" panose="020B0503020204020204" charset="-122"/>
              <a:cs typeface="微软雅黑" panose="020B0503020204020204" charset="-122"/>
            </a:endParaRPr>
          </a:p>
          <a:p>
            <a:pPr indent="306070"/>
            <a:endParaRPr b="1" sz="3200">
              <a:latin typeface="微软雅黑" panose="020B0503020204020204" charset="-122"/>
              <a:ea typeface="微软雅黑" panose="020B0503020204020204" charset="-122"/>
              <a:cs typeface="微软雅黑" panose="020B0503020204020204" charset="-122"/>
            </a:endParaRPr>
          </a:p>
          <a:p>
            <a:pPr indent="306070"/>
            <a:endParaRPr b="1" sz="3200">
              <a:latin typeface="微软雅黑" panose="020B0503020204020204" charset="-122"/>
              <a:ea typeface="微软雅黑" panose="020B0503020204020204" charset="-122"/>
              <a:cs typeface="微软雅黑" panose="020B0503020204020204" charset="-122"/>
            </a:endParaRPr>
          </a:p>
          <a:p>
            <a:pPr indent="306070"/>
            <a:endParaRPr b="1" sz="3200">
              <a:latin typeface="微软雅黑" panose="020B0503020204020204" charset="-122"/>
              <a:ea typeface="微软雅黑" panose="020B0503020204020204" charset="-122"/>
              <a:cs typeface="微软雅黑" panose="020B0503020204020204" charset="-122"/>
            </a:endParaRPr>
          </a:p>
          <a:p>
            <a:pPr indent="306070"/>
            <a:endParaRPr b="1" sz="3200">
              <a:latin typeface="微软雅黑" panose="020B0503020204020204" charset="-122"/>
              <a:ea typeface="微软雅黑" panose="020B0503020204020204" charset="-122"/>
              <a:cs typeface="微软雅黑" panose="020B0503020204020204" charset="-122"/>
            </a:endParaRPr>
          </a:p>
          <a:p>
            <a:pPr indent="306070"/>
            <a:r>
              <a:rPr b="1" sz="3200">
                <a:latin typeface="微软雅黑" panose="020B0503020204020204" charset="-122"/>
                <a:ea typeface="微软雅黑" panose="020B0503020204020204" charset="-122"/>
                <a:cs typeface="微软雅黑" panose="020B0503020204020204" charset="-122"/>
              </a:rPr>
              <a:t>   与西方政治献金合法化截然不同，中国的领导干部必须坚持全心全意为人民服务的根本宗旨，不得接受任何团体或个人的捐赠。中国《选举法》确立了</a:t>
            </a:r>
            <a:r>
              <a:rPr b="1" sz="3200">
                <a:solidFill>
                  <a:srgbClr val="C00000"/>
                </a:solidFill>
                <a:latin typeface="微软雅黑" panose="020B0503020204020204" charset="-122"/>
                <a:ea typeface="微软雅黑" panose="020B0503020204020204" charset="-122"/>
                <a:cs typeface="微软雅黑" panose="020B0503020204020204" charset="-122"/>
              </a:rPr>
              <a:t>“公费选举”原则</a:t>
            </a:r>
            <a:r>
              <a:rPr b="1" sz="3200">
                <a:latin typeface="微软雅黑" panose="020B0503020204020204" charset="-122"/>
                <a:ea typeface="微软雅黑" panose="020B0503020204020204" charset="-122"/>
                <a:cs typeface="微软雅黑" panose="020B0503020204020204" charset="-122"/>
              </a:rPr>
              <a:t>, 即全国人民代表大会和地方各级人民代表大会的选举经费, 一律由国库开支</a:t>
            </a:r>
            <a:r>
              <a:rPr b="1" sz="3200" lang="zh-CN">
                <a:latin typeface="微软雅黑" panose="020B0503020204020204" charset="-122"/>
                <a:ea typeface="微软雅黑" panose="020B0503020204020204" charset="-122"/>
                <a:cs typeface="微软雅黑" panose="020B0503020204020204" charset="-122"/>
              </a:rPr>
              <a:t>。</a:t>
            </a:r>
            <a:endParaRPr b="1" sz="3200" lang="zh-CN">
              <a:latin typeface="微软雅黑" panose="020B0503020204020204" charset="-122"/>
              <a:ea typeface="微软雅黑" panose="020B0503020204020204" charset="-122"/>
              <a:cs typeface="微软雅黑" panose="020B0503020204020204" charset="-122"/>
            </a:endParaRPr>
          </a:p>
        </p:txBody>
      </p:sp>
      <p:pic>
        <p:nvPicPr>
          <p:cNvPr id="2097207" name="图片 65"/>
          <p:cNvPicPr>
            <a:picLocks noChangeAspect="1"/>
          </p:cNvPicPr>
          <p:nvPr/>
        </p:nvPicPr>
        <p:blipFill>
          <a:blip xmlns:r="http://schemas.openxmlformats.org/officeDocument/2006/relationships" r:embed="rId4"/>
          <a:stretch>
            <a:fillRect/>
          </a:stretch>
        </p:blipFill>
        <p:spPr>
          <a:xfrm>
            <a:off x="323850" y="-72390"/>
            <a:ext cx="1899285" cy="1863725"/>
          </a:xfrm>
          <a:prstGeom prst="rect"/>
        </p:spPr>
      </p:pic>
      <p:sp>
        <p:nvSpPr>
          <p:cNvPr id="1048767" name="TextBox 57"/>
          <p:cNvSpPr txBox="1"/>
          <p:nvPr/>
        </p:nvSpPr>
        <p:spPr>
          <a:xfrm>
            <a:off x="3141980" y="599440"/>
            <a:ext cx="9309100" cy="717550"/>
          </a:xfrm>
          <a:prstGeom prst="rect"/>
        </p:spPr>
        <p:txBody>
          <a:bodyPr anchor="t" bIns="0" lIns="0" rIns="0" rtlCol="0" tIns="0" wrap="square">
            <a:spAutoFit/>
          </a:bodyPr>
          <a:p>
            <a:pPr>
              <a:lnSpc>
                <a:spcPts val="5600"/>
              </a:lnSpc>
              <a:spcBef>
                <a:spcPct val="0"/>
              </a:spcBef>
            </a:pPr>
            <a:r>
              <a:rPr b="1" sz="4400" lang="en-US" spc="320">
                <a:solidFill>
                  <a:srgbClr val="002E6B"/>
                </a:solidFill>
                <a:effectLst/>
                <a:latin typeface="华文新魏" panose="02010800040101010101" charset="-122"/>
                <a:ea typeface="华文新魏" panose="02010800040101010101" charset="-122"/>
              </a:rPr>
              <a:t>中西选举制度差异</a:t>
            </a:r>
            <a:r>
              <a:rPr altLang="en-US" b="1" sz="4400" lang="zh-CN" spc="320">
                <a:solidFill>
                  <a:srgbClr val="002E6B"/>
                </a:solidFill>
                <a:effectLst/>
                <a:latin typeface="华文新魏" panose="02010800040101010101" charset="-122"/>
                <a:ea typeface="华文新魏" panose="02010800040101010101" charset="-122"/>
              </a:rPr>
              <a:t>点比较分析</a:t>
            </a:r>
            <a:endParaRPr altLang="en-US" b="1" sz="4400" lang="zh-CN" spc="320">
              <a:solidFill>
                <a:srgbClr val="002E6B"/>
              </a:solidFill>
              <a:effectLst/>
              <a:latin typeface="华文新魏" panose="02010800040101010101" charset="-122"/>
              <a:ea typeface="华文新魏" panose="02010800040101010101" charset="-122"/>
            </a:endParaRPr>
          </a:p>
        </p:txBody>
      </p:sp>
      <p:pic>
        <p:nvPicPr>
          <p:cNvPr id="2097208" name="图片 30"/>
          <p:cNvPicPr>
            <a:picLocks noChangeAspect="1"/>
          </p:cNvPicPr>
          <p:nvPr/>
        </p:nvPicPr>
        <p:blipFill>
          <a:blip xmlns:r="http://schemas.openxmlformats.org/officeDocument/2006/relationships" r:embed="rId5"/>
          <a:stretch>
            <a:fillRect/>
          </a:stretch>
        </p:blipFill>
        <p:spPr>
          <a:xfrm>
            <a:off x="-25400" y="3204210"/>
            <a:ext cx="2589530" cy="5728335"/>
          </a:xfrm>
          <a:prstGeom prst="rect"/>
        </p:spPr>
      </p:pic>
      <p:pic>
        <p:nvPicPr>
          <p:cNvPr id="2097209" name="图片 29"/>
          <p:cNvPicPr>
            <a:picLocks noChangeAspect="1"/>
          </p:cNvPicPr>
          <p:nvPr/>
        </p:nvPicPr>
        <p:blipFill>
          <a:blip xmlns:r="http://schemas.openxmlformats.org/officeDocument/2006/relationships" r:embed="rId6"/>
          <a:stretch>
            <a:fillRect/>
          </a:stretch>
        </p:blipFill>
        <p:spPr>
          <a:xfrm>
            <a:off x="2979420" y="4997450"/>
            <a:ext cx="4076700" cy="2627630"/>
          </a:xfrm>
          <a:prstGeom prst="rect"/>
        </p:spPr>
      </p:pic>
      <p:pic>
        <p:nvPicPr>
          <p:cNvPr id="2097210" name="图片 31"/>
          <p:cNvPicPr>
            <a:picLocks noChangeAspect="1"/>
          </p:cNvPicPr>
          <p:nvPr/>
        </p:nvPicPr>
        <p:blipFill>
          <a:blip xmlns:r="http://schemas.openxmlformats.org/officeDocument/2006/relationships" r:embed="rId7"/>
          <a:stretch>
            <a:fillRect/>
          </a:stretch>
        </p:blipFill>
        <p:spPr>
          <a:xfrm>
            <a:off x="13025120" y="4942205"/>
            <a:ext cx="4234180" cy="2738120"/>
          </a:xfrm>
          <a:prstGeom prst="rect"/>
        </p:spPr>
      </p:pic>
      <p:pic>
        <p:nvPicPr>
          <p:cNvPr id="2097211" name="图片 32"/>
          <p:cNvPicPr>
            <a:picLocks noChangeAspect="1"/>
          </p:cNvPicPr>
          <p:nvPr/>
        </p:nvPicPr>
        <p:blipFill>
          <a:blip xmlns:r="http://schemas.openxmlformats.org/officeDocument/2006/relationships" r:embed="rId8"/>
          <a:stretch>
            <a:fillRect/>
          </a:stretch>
        </p:blipFill>
        <p:spPr>
          <a:xfrm>
            <a:off x="7280275" y="4942205"/>
            <a:ext cx="5422265" cy="2738120"/>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p:pic>
        <p:nvPicPr>
          <p:cNvPr id="2097212" name="Picture 2"/>
          <p:cNvPicPr>
            <a:picLocks noChangeAspect="1"/>
          </p:cNvPicPr>
          <p:nvPr/>
        </p:nvPicPr>
        <p:blipFill>
          <a:blip xmlns:r="http://schemas.openxmlformats.org/officeDocument/2006/relationships" r:embed="rId1">
            <a:alphaModFix amt="69000"/>
          </a:blip>
          <a:srcRect l="16361" t="15871" r="1189" b="14584"/>
          <a:stretch>
            <a:fillRect/>
          </a:stretch>
        </p:blipFill>
        <p:spPr>
          <a:xfrm>
            <a:off x="0" y="0"/>
            <a:ext cx="18288000" cy="10287000"/>
          </a:xfrm>
          <a:prstGeom prst="rect"/>
        </p:spPr>
      </p:pic>
      <p:grpSp>
        <p:nvGrpSpPr>
          <p:cNvPr id="99" name="Group 3"/>
          <p:cNvGrpSpPr/>
          <p:nvPr/>
        </p:nvGrpSpPr>
        <p:grpSpPr>
          <a:xfrm rot="5400000">
            <a:off x="-4792257" y="3547237"/>
            <a:ext cx="11827123" cy="3271310"/>
            <a:chOff x="0" y="0"/>
            <a:chExt cx="15769498" cy="4361746"/>
          </a:xfrm>
        </p:grpSpPr>
        <p:grpSp>
          <p:nvGrpSpPr>
            <p:cNvPr id="100" name="Group 4"/>
            <p:cNvGrpSpPr/>
            <p:nvPr/>
          </p:nvGrpSpPr>
          <p:grpSpPr>
            <a:xfrm rot="-5400000">
              <a:off x="6314462" y="-5093290"/>
              <a:ext cx="4114800" cy="14795272"/>
              <a:chOff x="0" y="0"/>
              <a:chExt cx="812800" cy="2922523"/>
            </a:xfrm>
          </p:grpSpPr>
          <p:sp>
            <p:nvSpPr>
              <p:cNvPr id="1048768" name="Freeform 5"/>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769" name="TextBox 6"/>
              <p:cNvSpPr txBox="1"/>
              <p:nvPr/>
            </p:nvSpPr>
            <p:spPr>
              <a:xfrm>
                <a:off x="0" y="-19050"/>
                <a:ext cx="812800" cy="831850"/>
              </a:xfrm>
              <a:prstGeom prst="rect"/>
            </p:spPr>
            <p:txBody>
              <a:bodyPr anchor="ctr" bIns="50800" lIns="50800" rIns="50800" rtlCol="0" tIns="50800"/>
              <a:p>
                <a:pPr algn="ctr">
                  <a:lnSpc>
                    <a:spcPts val="1340"/>
                  </a:lnSpc>
                </a:pPr>
              </a:p>
            </p:txBody>
          </p:sp>
        </p:grpSp>
        <p:pic>
          <p:nvPicPr>
            <p:cNvPr id="2097213"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101" name="Group 8"/>
            <p:cNvGrpSpPr/>
            <p:nvPr/>
          </p:nvGrpSpPr>
          <p:grpSpPr>
            <a:xfrm rot="0">
              <a:off x="367992" y="240666"/>
              <a:ext cx="3183607" cy="3468782"/>
              <a:chOff x="0" y="0"/>
              <a:chExt cx="1104808" cy="1203772"/>
            </a:xfrm>
          </p:grpSpPr>
          <p:sp>
            <p:nvSpPr>
              <p:cNvPr id="1048770"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771"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102" name="Group 11"/>
            <p:cNvGrpSpPr/>
            <p:nvPr/>
          </p:nvGrpSpPr>
          <p:grpSpPr>
            <a:xfrm rot="5400000">
              <a:off x="2053795" y="1702898"/>
              <a:ext cx="3492666" cy="513049"/>
              <a:chOff x="0" y="0"/>
              <a:chExt cx="812800" cy="119395"/>
            </a:xfrm>
          </p:grpSpPr>
          <p:sp>
            <p:nvSpPr>
              <p:cNvPr id="1048772"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773"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sp>
          <p:nvSpPr>
            <p:cNvPr id="1048774" name="AutoShape 14"/>
            <p:cNvSpPr/>
            <p:nvPr/>
          </p:nvSpPr>
          <p:spPr>
            <a:xfrm rot="-5400000">
              <a:off x="4732717" y="1971823"/>
              <a:ext cx="3429000" cy="0"/>
            </a:xfrm>
            <a:prstGeom prst="line"/>
            <a:ln w="14458" cap="flat">
              <a:solidFill>
                <a:srgbClr val="FFFFFF"/>
              </a:solidFill>
              <a:prstDash val="solid"/>
              <a:headEnd type="none" w="sm" len="sm"/>
              <a:tailEnd type="none" w="sm" len="sm"/>
            </a:ln>
          </p:spPr>
        </p:sp>
        <p:sp>
          <p:nvSpPr>
            <p:cNvPr id="1048775" name="AutoShape 15"/>
            <p:cNvSpPr/>
            <p:nvPr/>
          </p:nvSpPr>
          <p:spPr>
            <a:xfrm rot="-5400000">
              <a:off x="6689127" y="1971823"/>
              <a:ext cx="3429000" cy="0"/>
            </a:xfrm>
            <a:prstGeom prst="line"/>
            <a:ln w="14458" cap="flat">
              <a:solidFill>
                <a:srgbClr val="FFFFFF"/>
              </a:solidFill>
              <a:prstDash val="solid"/>
              <a:headEnd type="none" w="sm" len="sm"/>
              <a:tailEnd type="none" w="sm" len="sm"/>
            </a:ln>
          </p:spPr>
        </p:sp>
        <p:sp>
          <p:nvSpPr>
            <p:cNvPr id="1048776" name="AutoShape 16"/>
            <p:cNvSpPr/>
            <p:nvPr/>
          </p:nvSpPr>
          <p:spPr>
            <a:xfrm rot="-5400000">
              <a:off x="8645537" y="1971823"/>
              <a:ext cx="3429000" cy="0"/>
            </a:xfrm>
            <a:prstGeom prst="line"/>
            <a:ln w="14458" cap="flat">
              <a:solidFill>
                <a:srgbClr val="FFFFFF"/>
              </a:solidFill>
              <a:prstDash val="solid"/>
              <a:headEnd type="none" w="sm" len="sm"/>
              <a:tailEnd type="none" w="sm" len="sm"/>
            </a:ln>
          </p:spPr>
        </p:sp>
        <p:sp>
          <p:nvSpPr>
            <p:cNvPr id="1048777" name="AutoShape 17"/>
            <p:cNvSpPr/>
            <p:nvPr/>
          </p:nvSpPr>
          <p:spPr>
            <a:xfrm rot="-5400000">
              <a:off x="10601947" y="1971823"/>
              <a:ext cx="3429000" cy="0"/>
            </a:xfrm>
            <a:prstGeom prst="line"/>
            <a:ln w="14458" cap="flat">
              <a:solidFill>
                <a:srgbClr val="FFFFFF"/>
              </a:solidFill>
              <a:prstDash val="solid"/>
              <a:headEnd type="none" w="sm" len="sm"/>
              <a:tailEnd type="none" w="sm" len="sm"/>
            </a:ln>
          </p:spPr>
        </p:sp>
      </p:grpSp>
      <p:sp>
        <p:nvSpPr>
          <p:cNvPr id="1048778" name="TextBox 68"/>
          <p:cNvSpPr txBox="1"/>
          <p:nvPr/>
        </p:nvSpPr>
        <p:spPr>
          <a:xfrm>
            <a:off x="361311" y="3213549"/>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研究背景及意义</a:t>
            </a:r>
            <a:endParaRPr sz="1900" lang="en-US" spc="151">
              <a:solidFill>
                <a:srgbClr val="FFFFFF">
                  <a:alpha val="89804"/>
                </a:srgbClr>
              </a:solidFill>
              <a:ea typeface="思源黑体-粗体" panose="020B0400000000000000"/>
            </a:endParaRPr>
          </a:p>
        </p:txBody>
      </p:sp>
      <p:sp>
        <p:nvSpPr>
          <p:cNvPr id="1048779" name="TextBox 69"/>
          <p:cNvSpPr txBox="1"/>
          <p:nvPr/>
        </p:nvSpPr>
        <p:spPr>
          <a:xfrm>
            <a:off x="361311" y="4684081"/>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研究内容及目标</a:t>
            </a:r>
            <a:endParaRPr sz="1900" lang="en-US" spc="151">
              <a:solidFill>
                <a:srgbClr val="FFFFFF">
                  <a:alpha val="89804"/>
                </a:srgbClr>
              </a:solidFill>
              <a:ea typeface="思源黑体-粗体" panose="020B0400000000000000"/>
            </a:endParaRPr>
          </a:p>
        </p:txBody>
      </p:sp>
      <p:sp>
        <p:nvSpPr>
          <p:cNvPr id="1048780" name="TextBox 70"/>
          <p:cNvSpPr txBox="1"/>
          <p:nvPr/>
        </p:nvSpPr>
        <p:spPr>
          <a:xfrm>
            <a:off x="265168" y="6145088"/>
            <a:ext cx="2016323" cy="356235"/>
          </a:xfrm>
          <a:prstGeom prst="rect"/>
        </p:spPr>
        <p:txBody>
          <a:bodyPr anchor="t" bIns="0" lIns="0" rIns="0" rtlCol="0" tIns="0">
            <a:spAutoFit/>
          </a:bodyPr>
          <a:p>
            <a:pPr algn="ctr">
              <a:lnSpc>
                <a:spcPts val="2940"/>
              </a:lnSpc>
              <a:spcBef>
                <a:spcPct val="0"/>
              </a:spcBef>
            </a:pPr>
            <a:r>
              <a:rPr sz="2100" lang="en-US" spc="168">
                <a:solidFill>
                  <a:srgbClr val="FFFFFF"/>
                </a:solidFill>
                <a:ea typeface="思源黑体-粗体 Bold" panose="020B0800000000000000"/>
              </a:rPr>
              <a:t>研究思路及方法</a:t>
            </a:r>
            <a:endParaRPr sz="2100" lang="en-US" spc="168">
              <a:solidFill>
                <a:srgbClr val="FFFFFF"/>
              </a:solidFill>
              <a:ea typeface="思源黑体-粗体 Bold" panose="020B0800000000000000"/>
            </a:endParaRPr>
          </a:p>
        </p:txBody>
      </p:sp>
      <p:sp>
        <p:nvSpPr>
          <p:cNvPr id="1048781" name="TextBox 71"/>
          <p:cNvSpPr txBox="1"/>
          <p:nvPr/>
        </p:nvSpPr>
        <p:spPr>
          <a:xfrm>
            <a:off x="361311" y="7625146"/>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研究进度及安排</a:t>
            </a:r>
            <a:endParaRPr sz="1900" lang="en-US" spc="151">
              <a:solidFill>
                <a:srgbClr val="FFFFFF">
                  <a:alpha val="89804"/>
                </a:srgbClr>
              </a:solidFill>
              <a:ea typeface="思源黑体-粗体" panose="020B0400000000000000"/>
            </a:endParaRPr>
          </a:p>
        </p:txBody>
      </p:sp>
      <p:sp>
        <p:nvSpPr>
          <p:cNvPr id="1048782" name="TextBox 72"/>
          <p:cNvSpPr txBox="1"/>
          <p:nvPr/>
        </p:nvSpPr>
        <p:spPr>
          <a:xfrm>
            <a:off x="4182602" y="4299264"/>
            <a:ext cx="2307431" cy="438785"/>
          </a:xfrm>
          <a:prstGeom prst="rect"/>
        </p:spPr>
        <p:txBody>
          <a:bodyPr anchor="t" bIns="0" lIns="0" rIns="0" rtlCol="0" tIns="0">
            <a:spAutoFit/>
          </a:bodyPr>
          <a:p>
            <a:pPr>
              <a:lnSpc>
                <a:spcPts val="3640"/>
              </a:lnSpc>
              <a:spcBef>
                <a:spcPct val="0"/>
              </a:spcBef>
            </a:pPr>
            <a:r>
              <a:rPr sz="2600" lang="en-US" spc="208">
                <a:solidFill>
                  <a:srgbClr val="FFFFFF"/>
                </a:solidFill>
                <a:ea typeface="思源黑体-粗体 Bold" panose="020B0800000000000000"/>
              </a:rPr>
              <a:t>关键词1</a:t>
            </a:r>
            <a:endParaRPr sz="2600" lang="en-US" spc="208">
              <a:solidFill>
                <a:srgbClr val="FFFFFF"/>
              </a:solidFill>
              <a:ea typeface="思源黑体-粗体 Bold" panose="020B0800000000000000"/>
            </a:endParaRPr>
          </a:p>
        </p:txBody>
      </p:sp>
      <p:sp>
        <p:nvSpPr>
          <p:cNvPr id="1048783" name="TextBox 73"/>
          <p:cNvSpPr txBox="1"/>
          <p:nvPr/>
        </p:nvSpPr>
        <p:spPr>
          <a:xfrm>
            <a:off x="7536500" y="4299264"/>
            <a:ext cx="2307431" cy="438785"/>
          </a:xfrm>
          <a:prstGeom prst="rect"/>
        </p:spPr>
        <p:txBody>
          <a:bodyPr anchor="t" bIns="0" lIns="0" rIns="0" rtlCol="0" tIns="0">
            <a:spAutoFit/>
          </a:bodyPr>
          <a:p>
            <a:pPr>
              <a:lnSpc>
                <a:spcPts val="3640"/>
              </a:lnSpc>
              <a:spcBef>
                <a:spcPct val="0"/>
              </a:spcBef>
            </a:pPr>
            <a:r>
              <a:rPr sz="2600" lang="en-US" spc="208">
                <a:solidFill>
                  <a:srgbClr val="FFFFFF"/>
                </a:solidFill>
                <a:ea typeface="思源黑体-粗体 Bold" panose="020B0800000000000000"/>
              </a:rPr>
              <a:t>关键词2</a:t>
            </a:r>
            <a:endParaRPr sz="2600" lang="en-US" spc="208">
              <a:solidFill>
                <a:srgbClr val="FFFFFF"/>
              </a:solidFill>
              <a:ea typeface="思源黑体-粗体 Bold" panose="020B0800000000000000"/>
            </a:endParaRPr>
          </a:p>
        </p:txBody>
      </p:sp>
      <p:sp>
        <p:nvSpPr>
          <p:cNvPr id="1048784" name="TextBox 75"/>
          <p:cNvSpPr txBox="1"/>
          <p:nvPr/>
        </p:nvSpPr>
        <p:spPr>
          <a:xfrm>
            <a:off x="14437013" y="4299264"/>
            <a:ext cx="2307431" cy="438785"/>
          </a:xfrm>
          <a:prstGeom prst="rect"/>
        </p:spPr>
        <p:txBody>
          <a:bodyPr anchor="t" bIns="0" lIns="0" rIns="0" rtlCol="0" tIns="0">
            <a:spAutoFit/>
          </a:bodyPr>
          <a:p>
            <a:pPr>
              <a:lnSpc>
                <a:spcPts val="3640"/>
              </a:lnSpc>
              <a:spcBef>
                <a:spcPct val="0"/>
              </a:spcBef>
            </a:pPr>
            <a:r>
              <a:rPr sz="2600" lang="en-US" spc="208">
                <a:solidFill>
                  <a:srgbClr val="FFFFFF"/>
                </a:solidFill>
                <a:ea typeface="思源黑体-粗体 Bold" panose="020B0800000000000000"/>
              </a:rPr>
              <a:t>关键词4</a:t>
            </a:r>
            <a:endParaRPr sz="2600" lang="en-US" spc="208">
              <a:solidFill>
                <a:srgbClr val="FFFFFF"/>
              </a:solidFill>
              <a:ea typeface="思源黑体-粗体 Bold" panose="020B0800000000000000"/>
            </a:endParaRPr>
          </a:p>
        </p:txBody>
      </p:sp>
      <p:sp>
        <p:nvSpPr>
          <p:cNvPr id="1048785" name="TextBox 76"/>
          <p:cNvSpPr txBox="1"/>
          <p:nvPr/>
        </p:nvSpPr>
        <p:spPr>
          <a:xfrm>
            <a:off x="4182602" y="5049241"/>
            <a:ext cx="2307431" cy="2146935"/>
          </a:xfrm>
          <a:prstGeom prst="rect"/>
        </p:spPr>
        <p:txBody>
          <a:bodyPr anchor="t" bIns="0" lIns="0" rIns="0" rtlCol="0" tIns="0">
            <a:spAutoFit/>
          </a:bodyPr>
          <a:p>
            <a:pPr>
              <a:lnSpc>
                <a:spcPts val="2880"/>
              </a:lnSpc>
            </a:pPr>
            <a:r>
              <a:rPr sz="1800" lang="en-US" spc="143">
                <a:solidFill>
                  <a:srgbClr val="FFFFFF"/>
                </a:solidFill>
                <a:ea typeface="思源黑体-粗体" panose="020B0400000000000000"/>
              </a:rPr>
              <a:t>请在此输入正文内容，对重要信息进行概括2-3句即可。请在此输入正文内容，对重要信息进行概括2-3句即可。</a:t>
            </a:r>
            <a:endParaRPr sz="1800" lang="en-US" spc="143">
              <a:solidFill>
                <a:srgbClr val="FFFFFF"/>
              </a:solidFill>
              <a:ea typeface="思源黑体-粗体" panose="020B0400000000000000"/>
            </a:endParaRPr>
          </a:p>
        </p:txBody>
      </p:sp>
      <p:sp>
        <p:nvSpPr>
          <p:cNvPr id="1048786" name="TextBox 77"/>
          <p:cNvSpPr txBox="1"/>
          <p:nvPr/>
        </p:nvSpPr>
        <p:spPr>
          <a:xfrm>
            <a:off x="7600739" y="5055840"/>
            <a:ext cx="2307431" cy="2146935"/>
          </a:xfrm>
          <a:prstGeom prst="rect"/>
        </p:spPr>
        <p:txBody>
          <a:bodyPr anchor="t" bIns="0" lIns="0" rIns="0" rtlCol="0" tIns="0">
            <a:spAutoFit/>
          </a:bodyPr>
          <a:p>
            <a:pPr>
              <a:lnSpc>
                <a:spcPts val="2880"/>
              </a:lnSpc>
            </a:pPr>
            <a:r>
              <a:rPr sz="1800" lang="en-US" spc="143">
                <a:solidFill>
                  <a:srgbClr val="FFFFFF"/>
                </a:solidFill>
                <a:ea typeface="思源黑体-粗体" panose="020B0400000000000000"/>
              </a:rPr>
              <a:t>请在此输入正文内容，对重要信息进行概括2-3句即可。请在此输入正文内容，对重要信息进行概括2-3句即可。</a:t>
            </a:r>
            <a:endParaRPr sz="1800" lang="en-US" spc="143">
              <a:solidFill>
                <a:srgbClr val="FFFFFF"/>
              </a:solidFill>
              <a:ea typeface="思源黑体-粗体" panose="020B0400000000000000"/>
            </a:endParaRPr>
          </a:p>
        </p:txBody>
      </p:sp>
      <p:sp>
        <p:nvSpPr>
          <p:cNvPr id="1048787" name="TextBox 78"/>
          <p:cNvSpPr txBox="1"/>
          <p:nvPr/>
        </p:nvSpPr>
        <p:spPr>
          <a:xfrm>
            <a:off x="11018876" y="5055840"/>
            <a:ext cx="2307431" cy="2146935"/>
          </a:xfrm>
          <a:prstGeom prst="rect"/>
        </p:spPr>
        <p:txBody>
          <a:bodyPr anchor="t" bIns="0" lIns="0" rIns="0" rtlCol="0" tIns="0">
            <a:spAutoFit/>
          </a:bodyPr>
          <a:p>
            <a:pPr>
              <a:lnSpc>
                <a:spcPts val="2880"/>
              </a:lnSpc>
            </a:pPr>
            <a:r>
              <a:rPr sz="1800" lang="en-US" spc="143">
                <a:solidFill>
                  <a:srgbClr val="FFFFFF"/>
                </a:solidFill>
                <a:ea typeface="思源黑体-粗体" panose="020B0400000000000000"/>
              </a:rPr>
              <a:t>请在此输入正文内容，对重要信息进行概括2-3句即可。请在此输入正文内容，对重要信息进行概括2-3句即可。</a:t>
            </a:r>
            <a:endParaRPr sz="1800" lang="en-US" spc="143">
              <a:solidFill>
                <a:srgbClr val="FFFFFF"/>
              </a:solidFill>
              <a:ea typeface="思源黑体-粗体" panose="020B0400000000000000"/>
            </a:endParaRPr>
          </a:p>
        </p:txBody>
      </p:sp>
      <p:sp>
        <p:nvSpPr>
          <p:cNvPr id="1048788" name="TextBox 79"/>
          <p:cNvSpPr txBox="1"/>
          <p:nvPr/>
        </p:nvSpPr>
        <p:spPr>
          <a:xfrm>
            <a:off x="14437013" y="5049241"/>
            <a:ext cx="2307431" cy="2146935"/>
          </a:xfrm>
          <a:prstGeom prst="rect"/>
        </p:spPr>
        <p:txBody>
          <a:bodyPr anchor="t" bIns="0" lIns="0" rIns="0" rtlCol="0" tIns="0">
            <a:spAutoFit/>
          </a:bodyPr>
          <a:p>
            <a:pPr>
              <a:lnSpc>
                <a:spcPts val="2880"/>
              </a:lnSpc>
            </a:pPr>
            <a:r>
              <a:rPr sz="1800" lang="en-US" spc="143">
                <a:solidFill>
                  <a:srgbClr val="FFFFFF"/>
                </a:solidFill>
                <a:ea typeface="思源黑体-粗体" panose="020B0400000000000000"/>
              </a:rPr>
              <a:t>请在此输入正文内容，对重要信息进行概括2-3句即可。请在此输入正文内容，对重要信息进行概括2-3句即可。</a:t>
            </a:r>
            <a:endParaRPr sz="1800" lang="en-US" spc="143">
              <a:solidFill>
                <a:srgbClr val="FFFFFF"/>
              </a:solidFill>
              <a:ea typeface="思源黑体-粗体" panose="020B0400000000000000"/>
            </a:endParaRPr>
          </a:p>
        </p:txBody>
      </p:sp>
      <p:pic>
        <p:nvPicPr>
          <p:cNvPr id="2097214" name="Picture 81"/>
          <p:cNvPicPr>
            <a:picLocks noChangeAspect="1"/>
          </p:cNvPicPr>
          <p:nvPr/>
        </p:nvPicPr>
        <p:blipFill>
          <a:blip xmlns:r="http://schemas.openxmlformats.org/officeDocument/2006/relationships" r:embed="rId3"/>
          <a:srcRect/>
          <a:stretch>
            <a:fillRect/>
          </a:stretch>
        </p:blipFill>
        <p:spPr>
          <a:xfrm rot="-5400000">
            <a:off x="17424099" y="812360"/>
            <a:ext cx="109866" cy="439465"/>
          </a:xfrm>
          <a:prstGeom prst="rect"/>
        </p:spPr>
      </p:pic>
      <p:sp>
        <p:nvSpPr>
          <p:cNvPr id="1048789" name="AutoShape 82"/>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pic>
        <p:nvPicPr>
          <p:cNvPr id="2097215" name="图片 82"/>
          <p:cNvPicPr>
            <a:picLocks noChangeAspect="1"/>
          </p:cNvPicPr>
          <p:nvPr/>
        </p:nvPicPr>
        <p:blipFill>
          <a:blip xmlns:r="http://schemas.openxmlformats.org/officeDocument/2006/relationships" r:embed="rId4"/>
          <a:stretch>
            <a:fillRect/>
          </a:stretch>
        </p:blipFill>
        <p:spPr>
          <a:xfrm>
            <a:off x="323850" y="-72390"/>
            <a:ext cx="1899285" cy="1863725"/>
          </a:xfrm>
          <a:prstGeom prst="rect"/>
        </p:spPr>
      </p:pic>
      <p:pic>
        <p:nvPicPr>
          <p:cNvPr id="2097216" name="图片 83"/>
          <p:cNvPicPr>
            <a:picLocks noChangeAspect="1"/>
          </p:cNvPicPr>
          <p:nvPr/>
        </p:nvPicPr>
        <p:blipFill>
          <a:blip xmlns:r="http://schemas.openxmlformats.org/officeDocument/2006/relationships" r:embed="rId5"/>
          <a:stretch>
            <a:fillRect/>
          </a:stretch>
        </p:blipFill>
        <p:spPr>
          <a:xfrm>
            <a:off x="-25400" y="3204210"/>
            <a:ext cx="2589530" cy="5728335"/>
          </a:xfrm>
          <a:prstGeom prst="rect"/>
        </p:spPr>
      </p:pic>
      <p:sp>
        <p:nvSpPr>
          <p:cNvPr id="1048790" name="TextBox 57"/>
          <p:cNvSpPr txBox="1"/>
          <p:nvPr/>
        </p:nvSpPr>
        <p:spPr>
          <a:xfrm>
            <a:off x="3141980" y="599440"/>
            <a:ext cx="9309100" cy="717550"/>
          </a:xfrm>
          <a:prstGeom prst="rect"/>
        </p:spPr>
        <p:txBody>
          <a:bodyPr anchor="t" bIns="0" lIns="0" rIns="0" rtlCol="0" tIns="0" wrap="square">
            <a:spAutoFit/>
          </a:bodyPr>
          <a:p>
            <a:pPr>
              <a:lnSpc>
                <a:spcPts val="5600"/>
              </a:lnSpc>
              <a:spcBef>
                <a:spcPct val="0"/>
              </a:spcBef>
            </a:pPr>
            <a:r>
              <a:rPr b="1" sz="4400" lang="en-US" spc="320">
                <a:solidFill>
                  <a:srgbClr val="002E6B"/>
                </a:solidFill>
                <a:effectLst/>
                <a:latin typeface="华文新魏" panose="02010800040101010101" charset="-122"/>
                <a:ea typeface="华文新魏" panose="02010800040101010101" charset="-122"/>
              </a:rPr>
              <a:t>中西选举制度差异</a:t>
            </a:r>
            <a:r>
              <a:rPr altLang="en-US" b="1" sz="4400" lang="zh-CN" spc="320">
                <a:solidFill>
                  <a:srgbClr val="002E6B"/>
                </a:solidFill>
                <a:effectLst/>
                <a:latin typeface="华文新魏" panose="02010800040101010101" charset="-122"/>
                <a:ea typeface="华文新魏" panose="02010800040101010101" charset="-122"/>
              </a:rPr>
              <a:t>点比较分析</a:t>
            </a:r>
            <a:endParaRPr altLang="en-US" b="1" sz="4400" lang="zh-CN" spc="320">
              <a:solidFill>
                <a:srgbClr val="002E6B"/>
              </a:solidFill>
              <a:effectLst/>
              <a:latin typeface="华文新魏" panose="02010800040101010101" charset="-122"/>
              <a:ea typeface="华文新魏" panose="02010800040101010101" charset="-122"/>
            </a:endParaRPr>
          </a:p>
        </p:txBody>
      </p:sp>
      <p:sp>
        <p:nvSpPr>
          <p:cNvPr id="1048791" name="文本框 85"/>
          <p:cNvSpPr txBox="1"/>
          <p:nvPr/>
        </p:nvSpPr>
        <p:spPr>
          <a:xfrm>
            <a:off x="2617470" y="1633220"/>
            <a:ext cx="15530195" cy="9017000"/>
          </a:xfrm>
          <a:prstGeom prst="rect"/>
          <a:noFill/>
        </p:spPr>
        <p:txBody>
          <a:bodyPr anchor="t" rtlCol="0" wrap="square">
            <a:spAutoFit/>
          </a:bodyPr>
          <a:p>
            <a:pPr indent="306070"/>
            <a:r>
              <a:rPr b="1" sz="3200" lang="zh-CN">
                <a:latin typeface="微软雅黑" panose="020B0503020204020204" charset="-122"/>
                <a:ea typeface="微软雅黑" panose="020B0503020204020204" charset="-122"/>
                <a:cs typeface="微软雅黑" panose="020B0503020204020204" charset="-122"/>
                <a:sym typeface="+mn-ea"/>
              </a:rPr>
              <a:t>（四</a:t>
            </a:r>
            <a:r>
              <a:rPr b="1" sz="3200" lang="zh-CN">
                <a:latin typeface="微软雅黑" panose="020B0503020204020204" charset="-122"/>
                <a:ea typeface="微软雅黑" panose="020B0503020204020204" charset="-122"/>
                <a:cs typeface="微软雅黑" panose="020B0503020204020204" charset="-122"/>
                <a:sym typeface="+mn-ea"/>
              </a:rPr>
              <a:t>）在选民和候选人之间的互动关系上的差异
       </a:t>
            </a:r>
            <a:endParaRPr b="1" sz="3200" lang="zh-CN">
              <a:latin typeface="微软雅黑" panose="020B0503020204020204" charset="-122"/>
              <a:ea typeface="微软雅黑" panose="020B0503020204020204" charset="-122"/>
              <a:cs typeface="微软雅黑" panose="020B0503020204020204" charset="-122"/>
              <a:sym typeface="+mn-ea"/>
            </a:endParaRPr>
          </a:p>
          <a:p>
            <a:pPr indent="306070"/>
            <a:r>
              <a:rPr b="1" sz="3200" lang="zh-CN">
                <a:latin typeface="微软雅黑" panose="020B0503020204020204" charset="-122"/>
                <a:ea typeface="微软雅黑" panose="020B0503020204020204" charset="-122"/>
                <a:cs typeface="微软雅黑" panose="020B0503020204020204" charset="-122"/>
                <a:sym typeface="+mn-ea"/>
              </a:rPr>
              <a:t>    在西方资本主义国家, 广大选民是通过</a:t>
            </a:r>
            <a:r>
              <a:rPr b="1" sz="3200" lang="zh-CN">
                <a:solidFill>
                  <a:srgbClr val="C00000"/>
                </a:solidFill>
                <a:latin typeface="微软雅黑" panose="020B0503020204020204" charset="-122"/>
                <a:ea typeface="微软雅黑" panose="020B0503020204020204" charset="-122"/>
                <a:cs typeface="微软雅黑" panose="020B0503020204020204" charset="-122"/>
                <a:sym typeface="+mn-ea"/>
              </a:rPr>
              <a:t>竞选了解候选人</a:t>
            </a:r>
            <a:r>
              <a:rPr b="1" sz="3200" lang="zh-CN">
                <a:latin typeface="微软雅黑" panose="020B0503020204020204" charset="-122"/>
                <a:ea typeface="微软雅黑" panose="020B0503020204020204" charset="-122"/>
                <a:cs typeface="微软雅黑" panose="020B0503020204020204" charset="-122"/>
                <a:sym typeface="+mn-ea"/>
              </a:rPr>
              <a:t>的。在西方资本主义国家, 想当总统或议员, 必须</a:t>
            </a:r>
            <a:r>
              <a:rPr b="1" sz="3200" lang="zh-CN">
                <a:solidFill>
                  <a:srgbClr val="C00000"/>
                </a:solidFill>
                <a:latin typeface="微软雅黑" panose="020B0503020204020204" charset="-122"/>
                <a:ea typeface="微软雅黑" panose="020B0503020204020204" charset="-122"/>
                <a:cs typeface="微软雅黑" panose="020B0503020204020204" charset="-122"/>
                <a:sym typeface="+mn-ea"/>
              </a:rPr>
              <a:t>展示自己, 宣传自己,</a:t>
            </a:r>
            <a:r>
              <a:rPr b="1" sz="3200" lang="zh-CN">
                <a:latin typeface="微软雅黑" panose="020B0503020204020204" charset="-122"/>
                <a:ea typeface="微软雅黑" panose="020B0503020204020204" charset="-122"/>
                <a:cs typeface="微软雅黑" panose="020B0503020204020204" charset="-122"/>
                <a:sym typeface="+mn-ea"/>
              </a:rPr>
              <a:t> 让选民充分地“了解”自己。为此, 资本主义国家普遍实行竞选制度。在竞选期间, </a:t>
            </a:r>
            <a:r>
              <a:rPr b="1" sz="3200" lang="zh-CN">
                <a:solidFill>
                  <a:srgbClr val="C00000"/>
                </a:solidFill>
                <a:latin typeface="微软雅黑" panose="020B0503020204020204" charset="-122"/>
                <a:ea typeface="微软雅黑" panose="020B0503020204020204" charset="-122"/>
                <a:cs typeface="微软雅黑" panose="020B0503020204020204" charset="-122"/>
                <a:sym typeface="+mn-ea"/>
              </a:rPr>
              <a:t>利用报刊、电视、电台等多种宣传工具和场所</a:t>
            </a:r>
            <a:r>
              <a:rPr b="1" sz="3200" lang="zh-CN">
                <a:latin typeface="微软雅黑" panose="020B0503020204020204" charset="-122"/>
                <a:ea typeface="微软雅黑" panose="020B0503020204020204" charset="-122"/>
                <a:cs typeface="微软雅黑" panose="020B0503020204020204" charset="-122"/>
                <a:sym typeface="+mn-ea"/>
              </a:rPr>
              <a:t>, 采取各种形式在其竞选地区周游、发表演讲, 向选民反复讲解自己的主张, 许下种种诺言, 以求选民对自己的信任, 争取多数选票,使自己当选。</a:t>
            </a:r>
            <a:endParaRPr b="1" sz="3200" lang="zh-CN">
              <a:latin typeface="微软雅黑" panose="020B0503020204020204" charset="-122"/>
              <a:ea typeface="微软雅黑" panose="020B0503020204020204" charset="-122"/>
              <a:cs typeface="微软雅黑" panose="020B0503020204020204" charset="-122"/>
              <a:sym typeface="+mn-ea"/>
            </a:endParaRPr>
          </a:p>
          <a:p>
            <a:pPr indent="306070"/>
            <a:endParaRPr b="1" sz="3200" lang="zh-CN">
              <a:latin typeface="微软雅黑" panose="020B0503020204020204" charset="-122"/>
              <a:ea typeface="微软雅黑" panose="020B0503020204020204" charset="-122"/>
              <a:cs typeface="微软雅黑" panose="020B0503020204020204" charset="-122"/>
              <a:sym typeface="+mn-ea"/>
            </a:endParaRPr>
          </a:p>
          <a:p>
            <a:pPr indent="306070"/>
            <a:endParaRPr b="1" sz="3200" lang="zh-CN">
              <a:latin typeface="微软雅黑" panose="020B0503020204020204" charset="-122"/>
              <a:ea typeface="微软雅黑" panose="020B0503020204020204" charset="-122"/>
              <a:cs typeface="微软雅黑" panose="020B0503020204020204" charset="-122"/>
              <a:sym typeface="+mn-ea"/>
            </a:endParaRPr>
          </a:p>
          <a:p>
            <a:pPr indent="306070"/>
            <a:endParaRPr b="1" sz="3200" lang="zh-CN">
              <a:latin typeface="微软雅黑" panose="020B0503020204020204" charset="-122"/>
              <a:ea typeface="微软雅黑" panose="020B0503020204020204" charset="-122"/>
              <a:cs typeface="微软雅黑" panose="020B0503020204020204" charset="-122"/>
              <a:sym typeface="+mn-ea"/>
            </a:endParaRPr>
          </a:p>
          <a:p>
            <a:pPr indent="306070"/>
            <a:endParaRPr b="1" sz="3200" lang="zh-CN">
              <a:latin typeface="微软雅黑" panose="020B0503020204020204" charset="-122"/>
              <a:ea typeface="微软雅黑" panose="020B0503020204020204" charset="-122"/>
              <a:cs typeface="微软雅黑" panose="020B0503020204020204" charset="-122"/>
              <a:sym typeface="+mn-ea"/>
            </a:endParaRPr>
          </a:p>
          <a:p>
            <a:pPr indent="306070"/>
            <a:r>
              <a:rPr b="1" sz="3200" lang="zh-CN">
                <a:latin typeface="微软雅黑" panose="020B0503020204020204" charset="-122"/>
                <a:ea typeface="微软雅黑" panose="020B0503020204020204" charset="-122"/>
                <a:cs typeface="微软雅黑" panose="020B0503020204020204" charset="-122"/>
                <a:sym typeface="+mn-ea"/>
              </a:rPr>
              <a:t>
       </a:t>
            </a:r>
            <a:endParaRPr b="1" sz="3200" lang="zh-CN">
              <a:latin typeface="微软雅黑" panose="020B0503020204020204" charset="-122"/>
              <a:ea typeface="微软雅黑" panose="020B0503020204020204" charset="-122"/>
              <a:cs typeface="微软雅黑" panose="020B0503020204020204" charset="-122"/>
              <a:sym typeface="+mn-ea"/>
            </a:endParaRPr>
          </a:p>
          <a:p>
            <a:pPr indent="306070"/>
            <a:r>
              <a:rPr b="1" sz="3200" lang="zh-CN">
                <a:latin typeface="微软雅黑" panose="020B0503020204020204" charset="-122"/>
                <a:ea typeface="微软雅黑" panose="020B0503020204020204" charset="-122"/>
                <a:cs typeface="微软雅黑" panose="020B0503020204020204" charset="-122"/>
                <a:sym typeface="+mn-ea"/>
              </a:rPr>
              <a:t>    在中国, 广大选民是通过</a:t>
            </a:r>
            <a:r>
              <a:rPr b="1" sz="3200" lang="zh-CN">
                <a:solidFill>
                  <a:srgbClr val="C00000"/>
                </a:solidFill>
                <a:latin typeface="微软雅黑" panose="020B0503020204020204" charset="-122"/>
                <a:ea typeface="微软雅黑" panose="020B0503020204020204" charset="-122"/>
                <a:cs typeface="微软雅黑" panose="020B0503020204020204" charset="-122"/>
                <a:sym typeface="+mn-ea"/>
              </a:rPr>
              <a:t>介绍了解候选人</a:t>
            </a:r>
            <a:r>
              <a:rPr b="1" sz="3200" lang="zh-CN">
                <a:latin typeface="微软雅黑" panose="020B0503020204020204" charset="-122"/>
                <a:ea typeface="微软雅黑" panose="020B0503020204020204" charset="-122"/>
                <a:cs typeface="微软雅黑" panose="020B0503020204020204" charset="-122"/>
                <a:sym typeface="+mn-ea"/>
              </a:rPr>
              <a:t>的。中国现行选举法规定:选举委员会或者人民代表大会主席团应当向选民或者代表介绍代表候选人的情况。推荐候选人的政党、团体和选民、代表可以在</a:t>
            </a:r>
            <a:r>
              <a:rPr b="1" sz="3200" lang="zh-CN">
                <a:solidFill>
                  <a:srgbClr val="C00000"/>
                </a:solidFill>
                <a:latin typeface="微软雅黑" panose="020B0503020204020204" charset="-122"/>
                <a:ea typeface="微软雅黑" panose="020B0503020204020204" charset="-122"/>
                <a:cs typeface="微软雅黑" panose="020B0503020204020204" charset="-122"/>
                <a:sym typeface="+mn-ea"/>
              </a:rPr>
              <a:t>选民小组或者代表小组会议上介绍所推荐的候选人的情况,</a:t>
            </a:r>
            <a:r>
              <a:rPr b="1" sz="3200" lang="zh-CN">
                <a:latin typeface="微软雅黑" panose="020B0503020204020204" charset="-122"/>
                <a:ea typeface="微软雅黑" panose="020B0503020204020204" charset="-122"/>
                <a:cs typeface="微软雅黑" panose="020B0503020204020204" charset="-122"/>
                <a:sym typeface="+mn-ea"/>
              </a:rPr>
              <a:t> 但是在选举日必须停止对代表候选人的介绍。</a:t>
            </a:r>
            <a:endParaRPr altLang="en-US" b="1" sz="3200" lang="zh-CN">
              <a:latin typeface="微软雅黑" panose="020B0503020204020204" charset="-122"/>
              <a:ea typeface="微软雅黑" panose="020B0503020204020204" charset="-122"/>
              <a:cs typeface="微软雅黑" panose="020B0503020204020204" charset="-122"/>
            </a:endParaRPr>
          </a:p>
          <a:p>
            <a:pPr indent="306070"/>
            <a:endParaRPr b="1" lang="zh-CN">
              <a:latin typeface="微软雅黑" panose="020B0503020204020204" charset="-122"/>
              <a:ea typeface="微软雅黑" panose="020B0503020204020204" charset="-122"/>
              <a:cs typeface="微软雅黑" panose="020B0503020204020204" charset="-122"/>
              <a:sym typeface="+mn-ea"/>
            </a:endParaRPr>
          </a:p>
          <a:p>
            <a:endParaRPr altLang="en-US" lang="zh-CN"/>
          </a:p>
        </p:txBody>
      </p:sp>
      <p:pic>
        <p:nvPicPr>
          <p:cNvPr id="2097217" name="图片 86"/>
          <p:cNvPicPr>
            <a:picLocks noChangeAspect="1"/>
          </p:cNvPicPr>
          <p:nvPr/>
        </p:nvPicPr>
        <p:blipFill>
          <a:blip xmlns:r="http://schemas.openxmlformats.org/officeDocument/2006/relationships" r:embed="rId6"/>
          <a:stretch>
            <a:fillRect/>
          </a:stretch>
        </p:blipFill>
        <p:spPr>
          <a:xfrm>
            <a:off x="2756535" y="5183505"/>
            <a:ext cx="3826510" cy="2755265"/>
          </a:xfrm>
          <a:prstGeom prst="rect"/>
        </p:spPr>
      </p:pic>
      <p:pic>
        <p:nvPicPr>
          <p:cNvPr id="2097218" name="图片 87"/>
          <p:cNvPicPr>
            <a:picLocks noChangeAspect="1"/>
          </p:cNvPicPr>
          <p:nvPr/>
        </p:nvPicPr>
        <p:blipFill>
          <a:blip xmlns:r="http://schemas.openxmlformats.org/officeDocument/2006/relationships" r:embed="rId7"/>
          <a:stretch>
            <a:fillRect/>
          </a:stretch>
        </p:blipFill>
        <p:spPr>
          <a:xfrm>
            <a:off x="6748780" y="5183505"/>
            <a:ext cx="3511550" cy="2754630"/>
          </a:xfrm>
          <a:prstGeom prst="rect"/>
        </p:spPr>
      </p:pic>
      <p:pic>
        <p:nvPicPr>
          <p:cNvPr id="2097219" name="图片 88"/>
          <p:cNvPicPr>
            <a:picLocks noChangeAspect="1"/>
          </p:cNvPicPr>
          <p:nvPr/>
        </p:nvPicPr>
        <p:blipFill>
          <a:blip xmlns:r="http://schemas.openxmlformats.org/officeDocument/2006/relationships" r:embed="rId8"/>
          <a:stretch>
            <a:fillRect/>
          </a:stretch>
        </p:blipFill>
        <p:spPr>
          <a:xfrm>
            <a:off x="10413365" y="5184775"/>
            <a:ext cx="3519170" cy="2753995"/>
          </a:xfrm>
          <a:prstGeom prst="rect"/>
        </p:spPr>
      </p:pic>
      <p:pic>
        <p:nvPicPr>
          <p:cNvPr id="2097220" name="图片 89"/>
          <p:cNvPicPr>
            <a:picLocks noChangeAspect="1"/>
          </p:cNvPicPr>
          <p:nvPr/>
        </p:nvPicPr>
        <p:blipFill>
          <a:blip xmlns:r="http://schemas.openxmlformats.org/officeDocument/2006/relationships" r:embed="rId9"/>
          <a:stretch>
            <a:fillRect/>
          </a:stretch>
        </p:blipFill>
        <p:spPr>
          <a:xfrm>
            <a:off x="14079220" y="5183505"/>
            <a:ext cx="3843655" cy="2755265"/>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pic>
        <p:nvPicPr>
          <p:cNvPr id="2097221" name="Picture 2"/>
          <p:cNvPicPr>
            <a:picLocks noChangeAspect="1"/>
          </p:cNvPicPr>
          <p:nvPr/>
        </p:nvPicPr>
        <p:blipFill>
          <a:blip xmlns:r="http://schemas.openxmlformats.org/officeDocument/2006/relationships" r:embed="rId1">
            <a:alphaModFix amt="47000"/>
          </a:blip>
          <a:srcRect l="16361" t="15871" r="1189" b="14584"/>
          <a:stretch>
            <a:fillRect/>
          </a:stretch>
        </p:blipFill>
        <p:spPr>
          <a:xfrm>
            <a:off x="0" y="0"/>
            <a:ext cx="18288000" cy="10287000"/>
          </a:xfrm>
          <a:prstGeom prst="rect"/>
        </p:spPr>
      </p:pic>
      <p:grpSp>
        <p:nvGrpSpPr>
          <p:cNvPr id="104" name="Group 3"/>
          <p:cNvGrpSpPr/>
          <p:nvPr/>
        </p:nvGrpSpPr>
        <p:grpSpPr>
          <a:xfrm rot="5400000">
            <a:off x="-4792257" y="3547237"/>
            <a:ext cx="11827123" cy="3271310"/>
            <a:chOff x="0" y="0"/>
            <a:chExt cx="15769498" cy="4361746"/>
          </a:xfrm>
        </p:grpSpPr>
        <p:grpSp>
          <p:nvGrpSpPr>
            <p:cNvPr id="105" name="Group 4"/>
            <p:cNvGrpSpPr/>
            <p:nvPr/>
          </p:nvGrpSpPr>
          <p:grpSpPr>
            <a:xfrm rot="-5400000">
              <a:off x="6314462" y="-5093290"/>
              <a:ext cx="4114800" cy="14795272"/>
              <a:chOff x="0" y="0"/>
              <a:chExt cx="812800" cy="2922523"/>
            </a:xfrm>
          </p:grpSpPr>
          <p:sp>
            <p:nvSpPr>
              <p:cNvPr id="1048792" name="Freeform 5"/>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793" name="TextBox 6"/>
              <p:cNvSpPr txBox="1"/>
              <p:nvPr/>
            </p:nvSpPr>
            <p:spPr>
              <a:xfrm>
                <a:off x="0" y="-19050"/>
                <a:ext cx="812800" cy="831850"/>
              </a:xfrm>
              <a:prstGeom prst="rect"/>
            </p:spPr>
            <p:txBody>
              <a:bodyPr anchor="ctr" bIns="50800" lIns="50800" rIns="50800" rtlCol="0" tIns="50800"/>
              <a:p>
                <a:pPr algn="ctr">
                  <a:lnSpc>
                    <a:spcPts val="1340"/>
                  </a:lnSpc>
                </a:pPr>
              </a:p>
            </p:txBody>
          </p:sp>
        </p:grpSp>
        <p:pic>
          <p:nvPicPr>
            <p:cNvPr id="2097222"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106" name="Group 8"/>
            <p:cNvGrpSpPr/>
            <p:nvPr/>
          </p:nvGrpSpPr>
          <p:grpSpPr>
            <a:xfrm rot="0">
              <a:off x="367992" y="240666"/>
              <a:ext cx="3183607" cy="3468782"/>
              <a:chOff x="0" y="0"/>
              <a:chExt cx="1104808" cy="1203772"/>
            </a:xfrm>
          </p:grpSpPr>
          <p:sp>
            <p:nvSpPr>
              <p:cNvPr id="1048794"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795"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107" name="Group 11"/>
            <p:cNvGrpSpPr/>
            <p:nvPr/>
          </p:nvGrpSpPr>
          <p:grpSpPr>
            <a:xfrm rot="5400000">
              <a:off x="2053795" y="1702898"/>
              <a:ext cx="3492666" cy="513049"/>
              <a:chOff x="0" y="0"/>
              <a:chExt cx="812800" cy="119395"/>
            </a:xfrm>
          </p:grpSpPr>
          <p:sp>
            <p:nvSpPr>
              <p:cNvPr id="1048796"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797"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sp>
          <p:nvSpPr>
            <p:cNvPr id="1048798" name="AutoShape 14"/>
            <p:cNvSpPr/>
            <p:nvPr/>
          </p:nvSpPr>
          <p:spPr>
            <a:xfrm rot="-5400000">
              <a:off x="4732717" y="1971823"/>
              <a:ext cx="3429000" cy="0"/>
            </a:xfrm>
            <a:prstGeom prst="line"/>
            <a:ln w="14458" cap="flat">
              <a:solidFill>
                <a:srgbClr val="FFFFFF"/>
              </a:solidFill>
              <a:prstDash val="solid"/>
              <a:headEnd type="none" w="sm" len="sm"/>
              <a:tailEnd type="none" w="sm" len="sm"/>
            </a:ln>
          </p:spPr>
        </p:sp>
        <p:sp>
          <p:nvSpPr>
            <p:cNvPr id="1048799" name="AutoShape 15"/>
            <p:cNvSpPr/>
            <p:nvPr/>
          </p:nvSpPr>
          <p:spPr>
            <a:xfrm rot="-5400000">
              <a:off x="6689127" y="1971823"/>
              <a:ext cx="3429000" cy="0"/>
            </a:xfrm>
            <a:prstGeom prst="line"/>
            <a:ln w="14458" cap="flat">
              <a:solidFill>
                <a:srgbClr val="FFFFFF"/>
              </a:solidFill>
              <a:prstDash val="solid"/>
              <a:headEnd type="none" w="sm" len="sm"/>
              <a:tailEnd type="none" w="sm" len="sm"/>
            </a:ln>
          </p:spPr>
        </p:sp>
        <p:sp>
          <p:nvSpPr>
            <p:cNvPr id="1048800" name="AutoShape 16"/>
            <p:cNvSpPr/>
            <p:nvPr/>
          </p:nvSpPr>
          <p:spPr>
            <a:xfrm rot="-5400000">
              <a:off x="8645537" y="1971823"/>
              <a:ext cx="3429000" cy="0"/>
            </a:xfrm>
            <a:prstGeom prst="line"/>
            <a:ln w="14458" cap="flat">
              <a:solidFill>
                <a:srgbClr val="FFFFFF"/>
              </a:solidFill>
              <a:prstDash val="solid"/>
              <a:headEnd type="none" w="sm" len="sm"/>
              <a:tailEnd type="none" w="sm" len="sm"/>
            </a:ln>
          </p:spPr>
        </p:sp>
        <p:sp>
          <p:nvSpPr>
            <p:cNvPr id="1048801" name="AutoShape 17"/>
            <p:cNvSpPr/>
            <p:nvPr/>
          </p:nvSpPr>
          <p:spPr>
            <a:xfrm rot="-5400000">
              <a:off x="10601947" y="1971823"/>
              <a:ext cx="3429000" cy="0"/>
            </a:xfrm>
            <a:prstGeom prst="line"/>
            <a:ln w="14458" cap="flat">
              <a:solidFill>
                <a:srgbClr val="FFFFFF"/>
              </a:solidFill>
              <a:prstDash val="solid"/>
              <a:headEnd type="none" w="sm" len="sm"/>
              <a:tailEnd type="none" w="sm" len="sm"/>
            </a:ln>
          </p:spPr>
        </p:sp>
      </p:grpSp>
      <p:pic>
        <p:nvPicPr>
          <p:cNvPr id="2097223" name="Picture 26"/>
          <p:cNvPicPr>
            <a:picLocks noChangeAspect="1"/>
          </p:cNvPicPr>
          <p:nvPr/>
        </p:nvPicPr>
        <p:blipFill>
          <a:blip xmlns:r="http://schemas.openxmlformats.org/officeDocument/2006/relationships" r:embed="rId3"/>
          <a:srcRect/>
          <a:stretch>
            <a:fillRect/>
          </a:stretch>
        </p:blipFill>
        <p:spPr>
          <a:xfrm rot="-5400000">
            <a:off x="17424099" y="812360"/>
            <a:ext cx="109866" cy="439465"/>
          </a:xfrm>
          <a:prstGeom prst="rect"/>
        </p:spPr>
      </p:pic>
      <p:grpSp>
        <p:nvGrpSpPr>
          <p:cNvPr id="108" name="Group 27"/>
          <p:cNvGrpSpPr/>
          <p:nvPr/>
        </p:nvGrpSpPr>
        <p:grpSpPr>
          <a:xfrm rot="0">
            <a:off x="4480560" y="5373922"/>
            <a:ext cx="3396801" cy="216037"/>
            <a:chOff x="0" y="0"/>
            <a:chExt cx="6350000" cy="403860"/>
          </a:xfrm>
        </p:grpSpPr>
        <p:sp>
          <p:nvSpPr>
            <p:cNvPr id="1048802" name="Freeform 28"/>
            <p:cNvSpPr/>
            <p:nvPr/>
          </p:nvSpPr>
          <p:spPr>
            <a:xfrm>
              <a:off x="0" y="0"/>
              <a:ext cx="6350000" cy="403860"/>
            </a:xfrm>
            <a:custGeom>
              <a:avLst/>
              <a:ahLst/>
              <a:rect l="l" t="t" r="r" b="b"/>
              <a:pathLst>
                <a:path w="6350000" h="403860">
                  <a:moveTo>
                    <a:pt x="0" y="0"/>
                  </a:moveTo>
                  <a:lnTo>
                    <a:pt x="0" y="130810"/>
                  </a:lnTo>
                  <a:lnTo>
                    <a:pt x="2921000" y="130810"/>
                  </a:lnTo>
                  <a:lnTo>
                    <a:pt x="3175000" y="403860"/>
                  </a:lnTo>
                  <a:lnTo>
                    <a:pt x="3429000" y="130810"/>
                  </a:lnTo>
                  <a:lnTo>
                    <a:pt x="6350000" y="130810"/>
                  </a:lnTo>
                  <a:lnTo>
                    <a:pt x="6350000" y="0"/>
                  </a:lnTo>
                  <a:close/>
                </a:path>
              </a:pathLst>
            </a:custGeom>
            <a:solidFill>
              <a:srgbClr val="FFFFFF"/>
            </a:solidFill>
          </p:spPr>
        </p:sp>
      </p:grpSp>
      <p:sp>
        <p:nvSpPr>
          <p:cNvPr id="1048803" name="TextBox 53"/>
          <p:cNvSpPr txBox="1"/>
          <p:nvPr/>
        </p:nvSpPr>
        <p:spPr>
          <a:xfrm>
            <a:off x="265168" y="3204024"/>
            <a:ext cx="2016323" cy="356235"/>
          </a:xfrm>
          <a:prstGeom prst="rect"/>
        </p:spPr>
        <p:txBody>
          <a:bodyPr anchor="t" bIns="0" lIns="0" rIns="0" rtlCol="0" tIns="0">
            <a:spAutoFit/>
          </a:bodyPr>
          <a:p>
            <a:pPr algn="ctr">
              <a:lnSpc>
                <a:spcPts val="2940"/>
              </a:lnSpc>
              <a:spcBef>
                <a:spcPct val="0"/>
              </a:spcBef>
            </a:pPr>
            <a:r>
              <a:rPr sz="2100" lang="en-US" spc="168">
                <a:solidFill>
                  <a:srgbClr val="FFFFFF"/>
                </a:solidFill>
                <a:ea typeface="思源黑体-粗体 Bold" panose="020B0800000000000000"/>
              </a:rPr>
              <a:t>研究背景及意义</a:t>
            </a:r>
            <a:endParaRPr sz="2100" lang="en-US" spc="168">
              <a:solidFill>
                <a:srgbClr val="FFFFFF"/>
              </a:solidFill>
              <a:ea typeface="思源黑体-粗体 Bold" panose="020B0800000000000000"/>
            </a:endParaRPr>
          </a:p>
        </p:txBody>
      </p:sp>
      <p:sp>
        <p:nvSpPr>
          <p:cNvPr id="1048804" name="TextBox 55"/>
          <p:cNvSpPr txBox="1"/>
          <p:nvPr/>
        </p:nvSpPr>
        <p:spPr>
          <a:xfrm>
            <a:off x="3652711" y="5433077"/>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805" name="TextBox 56"/>
          <p:cNvSpPr txBox="1"/>
          <p:nvPr/>
        </p:nvSpPr>
        <p:spPr>
          <a:xfrm>
            <a:off x="3652711" y="7581060"/>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806" name="TextBox 61"/>
          <p:cNvSpPr txBox="1"/>
          <p:nvPr/>
        </p:nvSpPr>
        <p:spPr>
          <a:xfrm>
            <a:off x="361311" y="4684081"/>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研究内容及目标</a:t>
            </a:r>
            <a:endParaRPr sz="1900" lang="en-US" spc="151">
              <a:solidFill>
                <a:srgbClr val="FFFFFF">
                  <a:alpha val="89804"/>
                </a:srgbClr>
              </a:solidFill>
              <a:ea typeface="思源黑体-粗体" panose="020B0400000000000000"/>
            </a:endParaRPr>
          </a:p>
        </p:txBody>
      </p:sp>
      <p:sp>
        <p:nvSpPr>
          <p:cNvPr id="1048807" name="TextBox 62"/>
          <p:cNvSpPr txBox="1"/>
          <p:nvPr/>
        </p:nvSpPr>
        <p:spPr>
          <a:xfrm>
            <a:off x="361311" y="6154613"/>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研究思路及方法</a:t>
            </a:r>
            <a:endParaRPr sz="1900" lang="en-US" spc="151">
              <a:solidFill>
                <a:srgbClr val="FFFFFF">
                  <a:alpha val="89804"/>
                </a:srgbClr>
              </a:solidFill>
              <a:ea typeface="思源黑体-粗体" panose="020B0400000000000000"/>
            </a:endParaRPr>
          </a:p>
        </p:txBody>
      </p:sp>
      <p:sp>
        <p:nvSpPr>
          <p:cNvPr id="1048808" name="TextBox 63"/>
          <p:cNvSpPr txBox="1"/>
          <p:nvPr/>
        </p:nvSpPr>
        <p:spPr>
          <a:xfrm>
            <a:off x="361311" y="7625146"/>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研究进度及安排</a:t>
            </a:r>
            <a:endParaRPr sz="1900" lang="en-US" spc="151">
              <a:solidFill>
                <a:srgbClr val="FFFFFF">
                  <a:alpha val="89804"/>
                </a:srgbClr>
              </a:solidFill>
              <a:ea typeface="思源黑体-粗体" panose="020B0400000000000000"/>
            </a:endParaRPr>
          </a:p>
        </p:txBody>
      </p:sp>
      <p:sp>
        <p:nvSpPr>
          <p:cNvPr id="1048809" name="AutoShape 64"/>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sp>
        <p:nvSpPr>
          <p:cNvPr id="1048810" name="文本框 99"/>
          <p:cNvSpPr txBox="1"/>
          <p:nvPr/>
        </p:nvSpPr>
        <p:spPr>
          <a:xfrm>
            <a:off x="2756535" y="1590675"/>
            <a:ext cx="14935200" cy="4646295"/>
          </a:xfrm>
          <a:prstGeom prst="rect"/>
          <a:noFill/>
          <a:ln w="9525">
            <a:noFill/>
          </a:ln>
        </p:spPr>
        <p:txBody>
          <a:bodyPr wrap="square">
            <a:spAutoFit/>
          </a:bodyPr>
          <a:p>
            <a:pPr indent="306070"/>
            <a:r>
              <a:rPr b="1" sz="3200" lang="zh-CN">
                <a:latin typeface="微软雅黑" panose="020B0503020204020204" charset="-122"/>
                <a:ea typeface="微软雅黑" panose="020B0503020204020204" charset="-122"/>
                <a:cs typeface="微软雅黑" panose="020B0503020204020204" charset="-122"/>
                <a:sym typeface="+mn-ea"/>
              </a:rPr>
              <a:t>（五</a:t>
            </a:r>
            <a:r>
              <a:rPr b="1" sz="3200" lang="zh-CN">
                <a:latin typeface="微软雅黑" panose="020B0503020204020204" charset="-122"/>
                <a:ea typeface="微软雅黑" panose="020B0503020204020204" charset="-122"/>
                <a:cs typeface="微软雅黑" panose="020B0503020204020204" charset="-122"/>
                <a:sym typeface="+mn-ea"/>
              </a:rPr>
              <a:t>）选民资格和候选人资格的确定方法</a:t>
            </a:r>
            <a:endParaRPr b="1" sz="3200" lang="zh-CN">
              <a:latin typeface="微软雅黑" panose="020B0503020204020204" charset="-122"/>
              <a:ea typeface="微软雅黑" panose="020B0503020204020204" charset="-122"/>
              <a:cs typeface="微软雅黑" panose="020B0503020204020204" charset="-122"/>
              <a:sym typeface="+mn-ea"/>
            </a:endParaRPr>
          </a:p>
          <a:p>
            <a:pPr indent="306070"/>
            <a:r>
              <a:rPr b="1" sz="3200" lang="zh-CN">
                <a:latin typeface="微软雅黑" panose="020B0503020204020204" charset="-122"/>
                <a:ea typeface="微软雅黑" panose="020B0503020204020204" charset="-122"/>
                <a:cs typeface="微软雅黑" panose="020B0503020204020204" charset="-122"/>
                <a:sym typeface="+mn-ea"/>
              </a:rPr>
              <a:t>    </a:t>
            </a:r>
            <a:r>
              <a:rPr b="1" sz="2800" lang="zh-CN">
                <a:solidFill>
                  <a:srgbClr val="C00000"/>
                </a:solidFill>
                <a:latin typeface="微软雅黑" panose="020B0503020204020204" charset="-122"/>
                <a:ea typeface="微软雅黑" panose="020B0503020204020204" charset="-122"/>
                <a:cs typeface="微软雅黑" panose="020B0503020204020204" charset="-122"/>
                <a:sym typeface="+mn-ea"/>
              </a:rPr>
              <a:t>中国的选举人和被选举人的资格相同。</a:t>
            </a:r>
            <a:r>
              <a:rPr b="1" sz="2800" lang="zh-CN">
                <a:latin typeface="微软雅黑" panose="020B0503020204020204" charset="-122"/>
                <a:ea typeface="微软雅黑" panose="020B0503020204020204" charset="-122"/>
                <a:cs typeface="微软雅黑" panose="020B0503020204020204" charset="-122"/>
                <a:sym typeface="+mn-ea"/>
              </a:rPr>
              <a:t>中国《选举法》第一章第三条规定：“中华人民共和国年满十八周岁的公民，不分民族、种族、性别、职业、家庭出身、宗教信仰、教育程度、 财产状况和居住期限，都有选举权和被选举权。依照法律被剥夺政治权利的人没有选举权和被选举权。” </a:t>
            </a:r>
            <a:endParaRPr b="1" sz="2800" lang="zh-CN">
              <a:latin typeface="微软雅黑" panose="020B0503020204020204" charset="-122"/>
              <a:ea typeface="微软雅黑" panose="020B0503020204020204" charset="-122"/>
              <a:cs typeface="微软雅黑" panose="020B0503020204020204" charset="-122"/>
              <a:sym typeface="+mn-ea"/>
            </a:endParaRPr>
          </a:p>
          <a:p>
            <a:pPr indent="306070"/>
            <a:r>
              <a:rPr b="1" sz="2800" lang="zh-CN">
                <a:latin typeface="微软雅黑" panose="020B0503020204020204" charset="-122"/>
                <a:ea typeface="微软雅黑" panose="020B0503020204020204" charset="-122"/>
                <a:cs typeface="微软雅黑" panose="020B0503020204020204" charset="-122"/>
                <a:sym typeface="+mn-ea"/>
              </a:rPr>
              <a:t>    </a:t>
            </a:r>
            <a:r>
              <a:rPr b="1" sz="2800" lang="zh-CN">
                <a:solidFill>
                  <a:srgbClr val="C00000"/>
                </a:solidFill>
                <a:latin typeface="微软雅黑" panose="020B0503020204020204" charset="-122"/>
                <a:ea typeface="微软雅黑" panose="020B0503020204020204" charset="-122"/>
                <a:cs typeface="微软雅黑" panose="020B0503020204020204" charset="-122"/>
                <a:sym typeface="+mn-ea"/>
              </a:rPr>
              <a:t>美国相关选举制度的规定表明选举人和被选举人的资格有不同的规定。</a:t>
            </a:r>
            <a:r>
              <a:rPr b="1" sz="2800" lang="zh-CN">
                <a:latin typeface="微软雅黑" panose="020B0503020204020204" charset="-122"/>
                <a:ea typeface="微软雅黑" panose="020B0503020204020204" charset="-122"/>
                <a:cs typeface="微软雅黑" panose="020B0503020204020204" charset="-122"/>
                <a:sym typeface="+mn-ea"/>
              </a:rPr>
              <a:t>①选民：年满18周岁的美国公民达到所在州的居住 要求；②参议院议员：年满20周岁的美国公民，至少在美国生活九年，是选举所在州居民；③众议院议员：年满25周岁的美国公民，至少在美国生活九年，是选举所在州居民；④总统：美国本土出生的公民年满35周岁，在美国居住年满14周年。</a:t>
            </a:r>
            <a:r>
              <a:rPr b="1" sz="3200" lang="zh-CN">
                <a:latin typeface="微软雅黑" panose="020B0503020204020204" charset="-122"/>
                <a:ea typeface="微软雅黑" panose="020B0503020204020204" charset="-122"/>
                <a:cs typeface="微软雅黑" panose="020B0503020204020204" charset="-122"/>
                <a:sym typeface="+mn-ea"/>
              </a:rPr>
              <a:t> </a:t>
            </a:r>
            <a:endParaRPr b="1" sz="3200" lang="zh-CN">
              <a:latin typeface="微软雅黑" panose="020B0503020204020204" charset="-122"/>
              <a:ea typeface="微软雅黑" panose="020B0503020204020204" charset="-122"/>
              <a:cs typeface="微软雅黑" panose="020B0503020204020204" charset="-122"/>
            </a:endParaRPr>
          </a:p>
          <a:p>
            <a:endParaRPr altLang="en-US" b="1" sz="3200" lang="zh-CN">
              <a:latin typeface="微软雅黑" panose="020B0503020204020204" charset="-122"/>
              <a:ea typeface="微软雅黑" panose="020B0503020204020204" charset="-122"/>
              <a:cs typeface="微软雅黑" panose="020B0503020204020204" charset="-122"/>
            </a:endParaRPr>
          </a:p>
        </p:txBody>
      </p:sp>
      <p:pic>
        <p:nvPicPr>
          <p:cNvPr id="2097224" name="图片 65"/>
          <p:cNvPicPr>
            <a:picLocks noChangeAspect="1"/>
          </p:cNvPicPr>
          <p:nvPr/>
        </p:nvPicPr>
        <p:blipFill>
          <a:blip xmlns:r="http://schemas.openxmlformats.org/officeDocument/2006/relationships" r:embed="rId4"/>
          <a:stretch>
            <a:fillRect/>
          </a:stretch>
        </p:blipFill>
        <p:spPr>
          <a:xfrm>
            <a:off x="323850" y="-72390"/>
            <a:ext cx="1899285" cy="1863725"/>
          </a:xfrm>
          <a:prstGeom prst="rect"/>
        </p:spPr>
      </p:pic>
      <p:sp>
        <p:nvSpPr>
          <p:cNvPr id="1048811" name="TextBox 57"/>
          <p:cNvSpPr txBox="1"/>
          <p:nvPr/>
        </p:nvSpPr>
        <p:spPr>
          <a:xfrm>
            <a:off x="3141980" y="599440"/>
            <a:ext cx="9309100" cy="717550"/>
          </a:xfrm>
          <a:prstGeom prst="rect"/>
        </p:spPr>
        <p:txBody>
          <a:bodyPr anchor="t" bIns="0" lIns="0" rIns="0" rtlCol="0" tIns="0" wrap="square">
            <a:spAutoFit/>
          </a:bodyPr>
          <a:p>
            <a:pPr>
              <a:lnSpc>
                <a:spcPts val="5600"/>
              </a:lnSpc>
              <a:spcBef>
                <a:spcPct val="0"/>
              </a:spcBef>
            </a:pPr>
            <a:r>
              <a:rPr b="1" sz="4400" lang="en-US" spc="320">
                <a:solidFill>
                  <a:srgbClr val="002E6B"/>
                </a:solidFill>
                <a:latin typeface="华文新魏" panose="02010800040101010101" charset="-122"/>
                <a:ea typeface="华文新魏" panose="02010800040101010101" charset="-122"/>
              </a:rPr>
              <a:t>中西选举制度差异</a:t>
            </a:r>
            <a:r>
              <a:rPr altLang="en-US" b="1" sz="4400" lang="zh-CN" spc="320">
                <a:solidFill>
                  <a:srgbClr val="002E6B"/>
                </a:solidFill>
                <a:latin typeface="华文新魏" panose="02010800040101010101" charset="-122"/>
                <a:ea typeface="华文新魏" panose="02010800040101010101" charset="-122"/>
              </a:rPr>
              <a:t>点比较分析</a:t>
            </a:r>
            <a:endParaRPr altLang="en-US" b="1" sz="4400" lang="zh-CN" spc="320">
              <a:solidFill>
                <a:srgbClr val="002E6B"/>
              </a:solidFill>
              <a:latin typeface="华文新魏" panose="02010800040101010101" charset="-122"/>
              <a:ea typeface="华文新魏" panose="02010800040101010101" charset="-122"/>
            </a:endParaRPr>
          </a:p>
        </p:txBody>
      </p:sp>
      <p:pic>
        <p:nvPicPr>
          <p:cNvPr id="2097225" name="图片 30"/>
          <p:cNvPicPr>
            <a:picLocks noChangeAspect="1"/>
          </p:cNvPicPr>
          <p:nvPr/>
        </p:nvPicPr>
        <p:blipFill>
          <a:blip xmlns:r="http://schemas.openxmlformats.org/officeDocument/2006/relationships" r:embed="rId5"/>
          <a:stretch>
            <a:fillRect/>
          </a:stretch>
        </p:blipFill>
        <p:spPr>
          <a:xfrm>
            <a:off x="-25400" y="3204210"/>
            <a:ext cx="2589530" cy="5728335"/>
          </a:xfrm>
          <a:prstGeom prst="rect"/>
        </p:spPr>
      </p:pic>
      <p:sp>
        <p:nvSpPr>
          <p:cNvPr id="1048812" name="文本框 31"/>
          <p:cNvSpPr txBox="1"/>
          <p:nvPr/>
        </p:nvSpPr>
        <p:spPr>
          <a:xfrm>
            <a:off x="2756535" y="5763260"/>
            <a:ext cx="15531465" cy="583565"/>
          </a:xfrm>
          <a:prstGeom prst="rect"/>
          <a:noFill/>
          <a:ln w="9525">
            <a:noFill/>
          </a:ln>
        </p:spPr>
        <p:txBody>
          <a:bodyPr wrap="square">
            <a:spAutoFit/>
          </a:bodyPr>
          <a:p>
            <a:pPr algn="l" indent="-457200" marL="457200"/>
            <a:r>
              <a:rPr altLang="zh-CN" b="1" sz="3200" lang="en-US">
                <a:latin typeface="微软雅黑" panose="020B0503020204020204" charset="-122"/>
                <a:ea typeface="微软雅黑" panose="020B0503020204020204" charset="-122"/>
                <a:cs typeface="微软雅黑" panose="020B0503020204020204" charset="-122"/>
              </a:rPr>
              <a:t>  </a:t>
            </a:r>
            <a:r>
              <a:rPr b="1" sz="3200" lang="zh-CN">
                <a:latin typeface="微软雅黑" panose="020B0503020204020204" charset="-122"/>
                <a:ea typeface="微软雅黑" panose="020B0503020204020204" charset="-122"/>
                <a:cs typeface="微软雅黑" panose="020B0503020204020204" charset="-122"/>
              </a:rPr>
              <a:t>（六</a:t>
            </a:r>
            <a:r>
              <a:rPr b="1" sz="3200" lang="zh-CN">
                <a:latin typeface="微软雅黑" panose="020B0503020204020204" charset="-122"/>
                <a:ea typeface="微软雅黑" panose="020B0503020204020204" charset="-122"/>
                <a:cs typeface="微软雅黑" panose="020B0503020204020204" charset="-122"/>
              </a:rPr>
              <a:t>）在候选人提名的方式上的差异</a:t>
            </a:r>
            <a:endParaRPr altLang="en-US" b="1" sz="2800" lang="zh-CN">
              <a:latin typeface="微软雅黑" panose="020B0503020204020204" charset="-122"/>
              <a:ea typeface="微软雅黑" panose="020B0503020204020204" charset="-122"/>
              <a:cs typeface="微软雅黑" panose="020B0503020204020204" charset="-122"/>
            </a:endParaRPr>
          </a:p>
        </p:txBody>
      </p:sp>
      <p:sp>
        <p:nvSpPr>
          <p:cNvPr id="1048813" name="文本框 32"/>
          <p:cNvSpPr txBox="1"/>
          <p:nvPr/>
        </p:nvSpPr>
        <p:spPr>
          <a:xfrm>
            <a:off x="2877820" y="6468110"/>
            <a:ext cx="15410180" cy="3969385"/>
          </a:xfrm>
          <a:prstGeom prst="rect"/>
          <a:noFill/>
        </p:spPr>
        <p:txBody>
          <a:bodyPr rtlCol="0" wrap="square">
            <a:spAutoFit/>
          </a:bodyPr>
          <a:p>
            <a:r>
              <a:rPr altLang="zh-CN" b="1" sz="2800" lang="en-US">
                <a:latin typeface="微软雅黑" panose="020B0503020204020204" charset="-122"/>
                <a:ea typeface="微软雅黑" panose="020B0503020204020204" charset="-122"/>
                <a:cs typeface="微软雅黑" panose="020B0503020204020204" charset="-122"/>
                <a:sym typeface="+mn-ea"/>
              </a:rPr>
              <a:t>       </a:t>
            </a:r>
            <a:r>
              <a:rPr b="1" sz="2800" lang="zh-CN">
                <a:latin typeface="微软雅黑" panose="020B0503020204020204" charset="-122"/>
                <a:ea typeface="微软雅黑" panose="020B0503020204020204" charset="-122"/>
                <a:cs typeface="微软雅黑" panose="020B0503020204020204" charset="-122"/>
                <a:sym typeface="+mn-ea"/>
              </a:rPr>
              <a:t>西方国家议员和总统候选人实行的是</a:t>
            </a:r>
            <a:r>
              <a:rPr b="1" sz="2800" lang="zh-CN">
                <a:solidFill>
                  <a:srgbClr val="C00000"/>
                </a:solidFill>
                <a:latin typeface="微软雅黑" panose="020B0503020204020204" charset="-122"/>
                <a:ea typeface="微软雅黑" panose="020B0503020204020204" charset="-122"/>
                <a:cs typeface="微软雅黑" panose="020B0503020204020204" charset="-122"/>
                <a:sym typeface="+mn-ea"/>
              </a:rPr>
              <a:t>自愿申报制度</a:t>
            </a:r>
            <a:r>
              <a:rPr b="1" sz="2800" lang="zh-CN">
                <a:latin typeface="微软雅黑" panose="020B0503020204020204" charset="-122"/>
                <a:ea typeface="微软雅黑" panose="020B0503020204020204" charset="-122"/>
                <a:cs typeface="微软雅黑" panose="020B0503020204020204" charset="-122"/>
                <a:sym typeface="+mn-ea"/>
              </a:rPr>
              <a:t>，即个人提出申报，党内挑选确定，然后再以某选区候选人的方式正式提出。这种候选人自愿申报制度其优点在于不仅可以避免候选人过多的问题，而且申报者有当议员或总统的愿望,也具备当议员或总统的能力，有利于保证议员素质和议会的工作质量。然而这种</a:t>
            </a:r>
            <a:r>
              <a:rPr b="1" sz="2800" lang="zh-CN">
                <a:solidFill>
                  <a:srgbClr val="C00000"/>
                </a:solidFill>
                <a:latin typeface="微软雅黑" panose="020B0503020204020204" charset="-122"/>
                <a:ea typeface="微软雅黑" panose="020B0503020204020204" charset="-122"/>
                <a:cs typeface="微软雅黑" panose="020B0503020204020204" charset="-122"/>
                <a:sym typeface="+mn-ea"/>
              </a:rPr>
              <a:t>申报制度弊端是候选人的提名权实际上已被资产阶级大党所垄断</a:t>
            </a:r>
            <a:r>
              <a:rPr b="1" sz="2800" lang="zh-CN">
                <a:latin typeface="微软雅黑" panose="020B0503020204020204" charset="-122"/>
                <a:ea typeface="微软雅黑" panose="020B0503020204020204" charset="-122"/>
                <a:cs typeface="微软雅黑" panose="020B0503020204020204" charset="-122"/>
                <a:sym typeface="+mn-ea"/>
              </a:rPr>
              <a:t>，普通选民只能在资产阶级选定的候选人里“自由选择”。</a:t>
            </a:r>
            <a:endParaRPr b="1" sz="2800" lang="zh-CN">
              <a:latin typeface="微软雅黑" panose="020B0503020204020204" charset="-122"/>
              <a:ea typeface="微软雅黑" panose="020B0503020204020204" charset="-122"/>
              <a:cs typeface="微软雅黑" panose="020B0503020204020204" charset="-122"/>
              <a:sym typeface="+mn-ea"/>
            </a:endParaRPr>
          </a:p>
          <a:p>
            <a:r>
              <a:rPr b="1" sz="2800" lang="zh-CN">
                <a:latin typeface="微软雅黑" panose="020B0503020204020204" charset="-122"/>
                <a:ea typeface="微软雅黑" panose="020B0503020204020204" charset="-122"/>
                <a:cs typeface="微软雅黑" panose="020B0503020204020204" charset="-122"/>
                <a:sym typeface="+mn-ea"/>
              </a:rPr>
              <a:t>      在中国，人民代表大会的代表候选人，是</a:t>
            </a:r>
            <a:r>
              <a:rPr b="1" sz="2800" lang="zh-CN">
                <a:solidFill>
                  <a:srgbClr val="C00000"/>
                </a:solidFill>
                <a:latin typeface="微软雅黑" panose="020B0503020204020204" charset="-122"/>
                <a:ea typeface="微软雅黑" panose="020B0503020204020204" charset="-122"/>
                <a:cs typeface="微软雅黑" panose="020B0503020204020204" charset="-122"/>
                <a:sym typeface="+mn-ea"/>
              </a:rPr>
              <a:t>按选区或者选举单位提名产生</a:t>
            </a:r>
            <a:r>
              <a:rPr b="1" sz="2800" lang="zh-CN">
                <a:latin typeface="微软雅黑" panose="020B0503020204020204" charset="-122"/>
                <a:ea typeface="微软雅黑" panose="020B0503020204020204" charset="-122"/>
                <a:cs typeface="微软雅黑" panose="020B0503020204020204" charset="-122"/>
                <a:sym typeface="+mn-ea"/>
              </a:rPr>
              <a:t>的；各政党、各人民团体，可以联合或者单独推荐代表候选人，选民或者代表10人以上联名也可以推荐代表候选人。从形式上看，</a:t>
            </a:r>
            <a:r>
              <a:rPr b="1" sz="2800" lang="zh-CN">
                <a:solidFill>
                  <a:srgbClr val="C00000"/>
                </a:solidFill>
                <a:latin typeface="微软雅黑" panose="020B0503020204020204" charset="-122"/>
                <a:ea typeface="微软雅黑" panose="020B0503020204020204" charset="-122"/>
                <a:cs typeface="微软雅黑" panose="020B0503020204020204" charset="-122"/>
                <a:sym typeface="+mn-ea"/>
              </a:rPr>
              <a:t>这种候选人的提名方式更多地体现了选民的意愿</a:t>
            </a:r>
            <a:r>
              <a:rPr b="1" sz="2800" lang="zh-CN">
                <a:latin typeface="微软雅黑" panose="020B0503020204020204" charset="-122"/>
                <a:ea typeface="微软雅黑" panose="020B0503020204020204" charset="-122"/>
                <a:cs typeface="微软雅黑" panose="020B0503020204020204" charset="-122"/>
                <a:sym typeface="+mn-ea"/>
              </a:rPr>
              <a:t>。</a:t>
            </a:r>
            <a:endParaRPr altLang="en-US" b="1" sz="2800" lang="zh-CN">
              <a:latin typeface="微软雅黑" panose="020B0503020204020204" charset="-122"/>
              <a:ea typeface="微软雅黑" panose="020B0503020204020204" charset="-122"/>
              <a:cs typeface="微软雅黑" panose="020B0503020204020204" charset="-122"/>
            </a:endParaRPr>
          </a:p>
          <a:p>
            <a:endParaRPr altLang="en-US" sz="2800" 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pic>
        <p:nvPicPr>
          <p:cNvPr id="2097226" name="Picture 2"/>
          <p:cNvPicPr>
            <a:picLocks noChangeAspect="1"/>
          </p:cNvPicPr>
          <p:nvPr/>
        </p:nvPicPr>
        <p:blipFill>
          <a:blip xmlns:r="http://schemas.openxmlformats.org/officeDocument/2006/relationships" r:embed="rId1">
            <a:alphaModFix amt="47000"/>
          </a:blip>
          <a:srcRect l="16361" t="15871" r="1189" b="14584"/>
          <a:stretch>
            <a:fillRect/>
          </a:stretch>
        </p:blipFill>
        <p:spPr>
          <a:xfrm>
            <a:off x="0" y="0"/>
            <a:ext cx="18288000" cy="10287000"/>
          </a:xfrm>
          <a:prstGeom prst="rect"/>
        </p:spPr>
      </p:pic>
      <p:grpSp>
        <p:nvGrpSpPr>
          <p:cNvPr id="110" name="Group 3"/>
          <p:cNvGrpSpPr/>
          <p:nvPr/>
        </p:nvGrpSpPr>
        <p:grpSpPr>
          <a:xfrm rot="0">
            <a:off x="-514350" y="0"/>
            <a:ext cx="3086100" cy="11096454"/>
            <a:chOff x="0" y="0"/>
            <a:chExt cx="812800" cy="2922523"/>
          </a:xfrm>
        </p:grpSpPr>
        <p:sp>
          <p:nvSpPr>
            <p:cNvPr id="1048814" name="Freeform 4"/>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815" name="TextBox 5"/>
            <p:cNvSpPr txBox="1"/>
            <p:nvPr/>
          </p:nvSpPr>
          <p:spPr>
            <a:xfrm>
              <a:off x="0" y="-28575"/>
              <a:ext cx="812800" cy="841375"/>
            </a:xfrm>
            <a:prstGeom prst="rect"/>
          </p:spPr>
          <p:txBody>
            <a:bodyPr anchor="ctr" bIns="50800" lIns="50800" rIns="50800" rtlCol="0" tIns="50800"/>
            <a:p>
              <a:pPr algn="ctr">
                <a:lnSpc>
                  <a:spcPts val="2355"/>
                </a:lnSpc>
              </a:pPr>
            </a:p>
          </p:txBody>
        </p:sp>
      </p:grpSp>
      <p:grpSp>
        <p:nvGrpSpPr>
          <p:cNvPr id="111" name="Group 6"/>
          <p:cNvGrpSpPr/>
          <p:nvPr/>
        </p:nvGrpSpPr>
        <p:grpSpPr>
          <a:xfrm rot="5400000">
            <a:off x="-343608" y="-788748"/>
            <a:ext cx="3042489" cy="3158646"/>
            <a:chOff x="0" y="0"/>
            <a:chExt cx="4056652" cy="4211528"/>
          </a:xfrm>
        </p:grpSpPr>
        <p:pic>
          <p:nvPicPr>
            <p:cNvPr id="2097227"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112" name="Group 8"/>
            <p:cNvGrpSpPr/>
            <p:nvPr/>
          </p:nvGrpSpPr>
          <p:grpSpPr>
            <a:xfrm rot="0">
              <a:off x="367992" y="240666"/>
              <a:ext cx="3183607" cy="3468782"/>
              <a:chOff x="0" y="0"/>
              <a:chExt cx="1104808" cy="1203772"/>
            </a:xfrm>
          </p:grpSpPr>
          <p:sp>
            <p:nvSpPr>
              <p:cNvPr id="1048816"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817"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113" name="Group 11"/>
            <p:cNvGrpSpPr/>
            <p:nvPr/>
          </p:nvGrpSpPr>
          <p:grpSpPr>
            <a:xfrm rot="5400000">
              <a:off x="2053795" y="1702898"/>
              <a:ext cx="3492666" cy="513049"/>
              <a:chOff x="0" y="0"/>
              <a:chExt cx="812800" cy="119395"/>
            </a:xfrm>
          </p:grpSpPr>
          <p:sp>
            <p:nvSpPr>
              <p:cNvPr id="1048818"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819"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grpSp>
      <p:sp>
        <p:nvSpPr>
          <p:cNvPr id="1048820" name="AutoShape 22"/>
          <p:cNvSpPr/>
          <p:nvPr/>
        </p:nvSpPr>
        <p:spPr>
          <a:xfrm>
            <a:off x="-12545" y="4099980"/>
            <a:ext cx="2571750" cy="0"/>
          </a:xfrm>
          <a:prstGeom prst="line"/>
          <a:ln w="9525" cap="flat">
            <a:solidFill>
              <a:srgbClr val="FFFFFF"/>
            </a:solidFill>
            <a:prstDash val="solid"/>
            <a:headEnd type="none" w="sm" len="sm"/>
            <a:tailEnd type="none" w="sm" len="sm"/>
          </a:ln>
        </p:spPr>
      </p:sp>
      <p:sp>
        <p:nvSpPr>
          <p:cNvPr id="1048821" name="AutoShape 23"/>
          <p:cNvSpPr/>
          <p:nvPr/>
        </p:nvSpPr>
        <p:spPr>
          <a:xfrm>
            <a:off x="-12545" y="5567288"/>
            <a:ext cx="2571750" cy="0"/>
          </a:xfrm>
          <a:prstGeom prst="line"/>
          <a:ln w="9525" cap="flat">
            <a:solidFill>
              <a:srgbClr val="FFFFFF"/>
            </a:solidFill>
            <a:prstDash val="solid"/>
            <a:headEnd type="none" w="sm" len="sm"/>
            <a:tailEnd type="none" w="sm" len="sm"/>
          </a:ln>
        </p:spPr>
      </p:sp>
      <p:sp>
        <p:nvSpPr>
          <p:cNvPr id="1048822" name="AutoShape 24"/>
          <p:cNvSpPr/>
          <p:nvPr/>
        </p:nvSpPr>
        <p:spPr>
          <a:xfrm>
            <a:off x="-12545" y="7034596"/>
            <a:ext cx="2571750" cy="0"/>
          </a:xfrm>
          <a:prstGeom prst="line"/>
          <a:ln w="9525" cap="flat">
            <a:solidFill>
              <a:srgbClr val="FFFFFF"/>
            </a:solidFill>
            <a:prstDash val="solid"/>
            <a:headEnd type="none" w="sm" len="sm"/>
            <a:tailEnd type="none" w="sm" len="sm"/>
          </a:ln>
        </p:spPr>
      </p:sp>
      <p:sp>
        <p:nvSpPr>
          <p:cNvPr id="1048823" name="AutoShape 25"/>
          <p:cNvSpPr/>
          <p:nvPr/>
        </p:nvSpPr>
        <p:spPr>
          <a:xfrm>
            <a:off x="-12545" y="8501903"/>
            <a:ext cx="2571750" cy="0"/>
          </a:xfrm>
          <a:prstGeom prst="line"/>
          <a:ln w="9525" cap="flat">
            <a:solidFill>
              <a:srgbClr val="FFFFFF"/>
            </a:solidFill>
            <a:prstDash val="solid"/>
            <a:headEnd type="none" w="sm" len="sm"/>
            <a:tailEnd type="none" w="sm" len="sm"/>
          </a:ln>
        </p:spPr>
      </p:sp>
      <p:sp>
        <p:nvSpPr>
          <p:cNvPr id="1048824" name="AutoShape 38"/>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sp>
        <p:nvSpPr>
          <p:cNvPr id="1048825" name="TextBox 80"/>
          <p:cNvSpPr txBox="1"/>
          <p:nvPr/>
        </p:nvSpPr>
        <p:spPr>
          <a:xfrm>
            <a:off x="361311" y="3213549"/>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研究背景及意义</a:t>
            </a:r>
            <a:endParaRPr sz="1900" lang="en-US" spc="151">
              <a:solidFill>
                <a:srgbClr val="FFFFFF">
                  <a:alpha val="89804"/>
                </a:srgbClr>
              </a:solidFill>
              <a:ea typeface="思源黑体-粗体" panose="020B0400000000000000"/>
            </a:endParaRPr>
          </a:p>
        </p:txBody>
      </p:sp>
      <p:sp>
        <p:nvSpPr>
          <p:cNvPr id="1048826" name="TextBox 81"/>
          <p:cNvSpPr txBox="1"/>
          <p:nvPr/>
        </p:nvSpPr>
        <p:spPr>
          <a:xfrm>
            <a:off x="361311" y="4686879"/>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研究内容及目标</a:t>
            </a:r>
            <a:endParaRPr sz="1900" lang="en-US" spc="151">
              <a:solidFill>
                <a:srgbClr val="FFFFFF">
                  <a:alpha val="89804"/>
                </a:srgbClr>
              </a:solidFill>
              <a:ea typeface="思源黑体-粗体" panose="020B0400000000000000"/>
            </a:endParaRPr>
          </a:p>
        </p:txBody>
      </p:sp>
      <p:sp>
        <p:nvSpPr>
          <p:cNvPr id="1048827" name="TextBox 82"/>
          <p:cNvSpPr txBox="1"/>
          <p:nvPr/>
        </p:nvSpPr>
        <p:spPr>
          <a:xfrm>
            <a:off x="265168" y="6143575"/>
            <a:ext cx="2016323" cy="356235"/>
          </a:xfrm>
          <a:prstGeom prst="rect"/>
        </p:spPr>
        <p:txBody>
          <a:bodyPr anchor="t" bIns="0" lIns="0" rIns="0" rtlCol="0" tIns="0">
            <a:spAutoFit/>
          </a:bodyPr>
          <a:p>
            <a:pPr algn="ctr">
              <a:lnSpc>
                <a:spcPts val="2940"/>
              </a:lnSpc>
              <a:spcBef>
                <a:spcPct val="0"/>
              </a:spcBef>
            </a:pPr>
            <a:r>
              <a:rPr sz="2100" lang="en-US" spc="168">
                <a:solidFill>
                  <a:srgbClr val="FFFFFF"/>
                </a:solidFill>
                <a:ea typeface="思源黑体-粗体 Bold" panose="020B0800000000000000"/>
              </a:rPr>
              <a:t>研究思路及方法</a:t>
            </a:r>
            <a:endParaRPr sz="2100" lang="en-US" spc="168">
              <a:solidFill>
                <a:srgbClr val="FFFFFF"/>
              </a:solidFill>
              <a:ea typeface="思源黑体-粗体 Bold" panose="020B0800000000000000"/>
            </a:endParaRPr>
          </a:p>
        </p:txBody>
      </p:sp>
      <p:sp>
        <p:nvSpPr>
          <p:cNvPr id="1048828" name="TextBox 83"/>
          <p:cNvSpPr txBox="1"/>
          <p:nvPr/>
        </p:nvSpPr>
        <p:spPr>
          <a:xfrm>
            <a:off x="361311" y="7625146"/>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研究进度及安排</a:t>
            </a:r>
            <a:endParaRPr sz="1900" lang="en-US" spc="151">
              <a:solidFill>
                <a:srgbClr val="FFFFFF">
                  <a:alpha val="89804"/>
                </a:srgbClr>
              </a:solidFill>
              <a:ea typeface="思源黑体-粗体" panose="020B0400000000000000"/>
            </a:endParaRPr>
          </a:p>
        </p:txBody>
      </p:sp>
      <p:sp>
        <p:nvSpPr>
          <p:cNvPr id="1048829" name="TextBox 86"/>
          <p:cNvSpPr txBox="1"/>
          <p:nvPr/>
        </p:nvSpPr>
        <p:spPr>
          <a:xfrm>
            <a:off x="9464088" y="6017517"/>
            <a:ext cx="562844" cy="831645"/>
          </a:xfrm>
          <a:prstGeom prst="rect"/>
        </p:spPr>
        <p:txBody>
          <a:bodyPr anchor="t" bIns="0" lIns="0" rIns="0" rtlCol="0" tIns="0">
            <a:spAutoFit/>
          </a:bodyPr>
          <a:p>
            <a:pPr algn="ctr">
              <a:lnSpc>
                <a:spcPts val="5810"/>
              </a:lnSpc>
              <a:spcBef>
                <a:spcPct val="0"/>
              </a:spcBef>
            </a:pPr>
            <a:r>
              <a:rPr sz="4150" lang="en-US" spc="331">
                <a:solidFill>
                  <a:srgbClr val="FFFFFF"/>
                </a:solidFill>
                <a:latin typeface="Agrandir Wide Medium Bold" panose="00000905000000000000"/>
              </a:rPr>
              <a:t>O</a:t>
            </a:r>
            <a:endParaRPr sz="4150" lang="en-US" spc="331">
              <a:solidFill>
                <a:srgbClr val="FFFFFF"/>
              </a:solidFill>
              <a:latin typeface="Agrandir Wide Medium Bold" panose="00000905000000000000"/>
            </a:endParaRPr>
          </a:p>
        </p:txBody>
      </p:sp>
      <p:sp>
        <p:nvSpPr>
          <p:cNvPr id="1048830" name="TextBox 87"/>
          <p:cNvSpPr txBox="1"/>
          <p:nvPr/>
        </p:nvSpPr>
        <p:spPr>
          <a:xfrm>
            <a:off x="10690138" y="4749733"/>
            <a:ext cx="791056" cy="831645"/>
          </a:xfrm>
          <a:prstGeom prst="rect"/>
        </p:spPr>
        <p:txBody>
          <a:bodyPr anchor="t" bIns="0" lIns="0" rIns="0" rtlCol="0" tIns="0">
            <a:spAutoFit/>
          </a:bodyPr>
          <a:p>
            <a:pPr algn="ctr">
              <a:lnSpc>
                <a:spcPts val="5810"/>
              </a:lnSpc>
              <a:spcBef>
                <a:spcPct val="0"/>
              </a:spcBef>
            </a:pPr>
            <a:r>
              <a:rPr sz="4150" lang="en-US" spc="331">
                <a:solidFill>
                  <a:srgbClr val="FFFFFF"/>
                </a:solidFill>
                <a:latin typeface="Agrandir Wide Medium Bold" panose="00000905000000000000"/>
              </a:rPr>
              <a:t>W</a:t>
            </a:r>
            <a:endParaRPr sz="4150" lang="en-US" spc="331">
              <a:solidFill>
                <a:srgbClr val="FFFFFF"/>
              </a:solidFill>
              <a:latin typeface="Agrandir Wide Medium Bold" panose="00000905000000000000"/>
            </a:endParaRPr>
          </a:p>
        </p:txBody>
      </p:sp>
      <p:sp>
        <p:nvSpPr>
          <p:cNvPr id="1048831" name="TextBox 88"/>
          <p:cNvSpPr txBox="1"/>
          <p:nvPr/>
        </p:nvSpPr>
        <p:spPr>
          <a:xfrm>
            <a:off x="10870019" y="6017517"/>
            <a:ext cx="435346" cy="831645"/>
          </a:xfrm>
          <a:prstGeom prst="rect"/>
        </p:spPr>
        <p:txBody>
          <a:bodyPr anchor="t" bIns="0" lIns="0" rIns="0" rtlCol="0" tIns="0">
            <a:spAutoFit/>
          </a:bodyPr>
          <a:p>
            <a:pPr algn="ctr">
              <a:lnSpc>
                <a:spcPts val="5810"/>
              </a:lnSpc>
              <a:spcBef>
                <a:spcPct val="0"/>
              </a:spcBef>
            </a:pPr>
            <a:r>
              <a:rPr sz="4150" lang="en-US" spc="331">
                <a:solidFill>
                  <a:srgbClr val="FFFFFF"/>
                </a:solidFill>
                <a:latin typeface="Agrandir Wide Medium Bold" panose="00000905000000000000"/>
              </a:rPr>
              <a:t>T</a:t>
            </a:r>
            <a:endParaRPr sz="4150" lang="en-US" spc="331">
              <a:solidFill>
                <a:srgbClr val="FFFFFF"/>
              </a:solidFill>
              <a:latin typeface="Agrandir Wide Medium Bold" panose="00000905000000000000"/>
            </a:endParaRPr>
          </a:p>
        </p:txBody>
      </p:sp>
      <p:pic>
        <p:nvPicPr>
          <p:cNvPr id="2097228" name="图片 88"/>
          <p:cNvPicPr>
            <a:picLocks noChangeAspect="1"/>
          </p:cNvPicPr>
          <p:nvPr/>
        </p:nvPicPr>
        <p:blipFill>
          <a:blip xmlns:r="http://schemas.openxmlformats.org/officeDocument/2006/relationships" r:embed="rId3"/>
          <a:stretch>
            <a:fillRect/>
          </a:stretch>
        </p:blipFill>
        <p:spPr>
          <a:xfrm>
            <a:off x="323850" y="-72390"/>
            <a:ext cx="1899285" cy="1863725"/>
          </a:xfrm>
          <a:prstGeom prst="rect"/>
        </p:spPr>
      </p:pic>
      <p:pic>
        <p:nvPicPr>
          <p:cNvPr id="2097229" name="图片 89"/>
          <p:cNvPicPr>
            <a:picLocks noChangeAspect="1"/>
          </p:cNvPicPr>
          <p:nvPr/>
        </p:nvPicPr>
        <p:blipFill>
          <a:blip xmlns:r="http://schemas.openxmlformats.org/officeDocument/2006/relationships" r:embed="rId4"/>
          <a:stretch>
            <a:fillRect/>
          </a:stretch>
        </p:blipFill>
        <p:spPr>
          <a:xfrm>
            <a:off x="-25400" y="3204210"/>
            <a:ext cx="2589530" cy="5728335"/>
          </a:xfrm>
          <a:prstGeom prst="rect"/>
        </p:spPr>
      </p:pic>
      <p:sp>
        <p:nvSpPr>
          <p:cNvPr id="1048832" name="TextBox 57"/>
          <p:cNvSpPr txBox="1"/>
          <p:nvPr/>
        </p:nvSpPr>
        <p:spPr>
          <a:xfrm>
            <a:off x="3141980" y="599440"/>
            <a:ext cx="9309100" cy="717550"/>
          </a:xfrm>
          <a:prstGeom prst="rect"/>
        </p:spPr>
        <p:txBody>
          <a:bodyPr anchor="t" bIns="0" lIns="0" rIns="0" rtlCol="0" tIns="0" wrap="square">
            <a:spAutoFit/>
          </a:bodyPr>
          <a:p>
            <a:pPr>
              <a:lnSpc>
                <a:spcPts val="5600"/>
              </a:lnSpc>
              <a:spcBef>
                <a:spcPct val="0"/>
              </a:spcBef>
            </a:pPr>
            <a:r>
              <a:rPr b="1" sz="4400" lang="en-US" spc="320">
                <a:solidFill>
                  <a:srgbClr val="002E6B"/>
                </a:solidFill>
                <a:effectLst/>
                <a:latin typeface="华文新魏" panose="02010800040101010101" charset="-122"/>
                <a:ea typeface="华文新魏" panose="02010800040101010101" charset="-122"/>
              </a:rPr>
              <a:t>中西选举制度差异</a:t>
            </a:r>
            <a:r>
              <a:rPr altLang="en-US" b="1" sz="4400" lang="zh-CN" spc="320">
                <a:solidFill>
                  <a:srgbClr val="002E6B"/>
                </a:solidFill>
                <a:effectLst/>
                <a:latin typeface="华文新魏" panose="02010800040101010101" charset="-122"/>
                <a:ea typeface="华文新魏" panose="02010800040101010101" charset="-122"/>
              </a:rPr>
              <a:t>点比较分析</a:t>
            </a:r>
            <a:endParaRPr altLang="en-US" b="1" sz="4400" lang="zh-CN" spc="320">
              <a:solidFill>
                <a:srgbClr val="002E6B"/>
              </a:solidFill>
              <a:effectLst/>
              <a:latin typeface="华文新魏" panose="02010800040101010101" charset="-122"/>
              <a:ea typeface="华文新魏" panose="02010800040101010101" charset="-122"/>
            </a:endParaRPr>
          </a:p>
        </p:txBody>
      </p:sp>
      <p:sp>
        <p:nvSpPr>
          <p:cNvPr id="1048833" name="文本框 92"/>
          <p:cNvSpPr txBox="1"/>
          <p:nvPr/>
        </p:nvSpPr>
        <p:spPr>
          <a:xfrm>
            <a:off x="2618105" y="1567180"/>
            <a:ext cx="15669895" cy="7970520"/>
          </a:xfrm>
          <a:prstGeom prst="rect"/>
          <a:noFill/>
        </p:spPr>
        <p:txBody>
          <a:bodyPr rtlCol="0" wrap="square">
            <a:spAutoFit/>
          </a:bodyPr>
          <a:p>
            <a:r>
              <a:rPr altLang="zh-CN" b="1" sz="3200" lang="en-US">
                <a:latin typeface="微软雅黑" panose="020B0503020204020204" charset="-122"/>
                <a:ea typeface="微软雅黑" panose="020B0503020204020204" charset="-122"/>
              </a:rPr>
              <a:t>       （</a:t>
            </a:r>
            <a:r>
              <a:rPr altLang="en-US" b="1" sz="3200" lang="zh-CN">
                <a:latin typeface="微软雅黑" panose="020B0503020204020204" charset="-122"/>
                <a:ea typeface="微软雅黑" panose="020B0503020204020204" charset="-122"/>
              </a:rPr>
              <a:t>七</a:t>
            </a:r>
            <a:r>
              <a:rPr altLang="zh-CN" b="1" sz="3200" lang="en-US">
                <a:latin typeface="微软雅黑" panose="020B0503020204020204" charset="-122"/>
                <a:ea typeface="微软雅黑" panose="020B0503020204020204" charset="-122"/>
              </a:rPr>
              <a:t>）政党在选举中作用上的差异</a:t>
            </a:r>
            <a:endParaRPr altLang="zh-CN" b="1" sz="3200" lang="en-US">
              <a:latin typeface="微软雅黑" panose="020B0503020204020204" charset="-122"/>
              <a:ea typeface="微软雅黑" panose="020B0503020204020204" charset="-122"/>
            </a:endParaRPr>
          </a:p>
          <a:p>
            <a:endParaRPr altLang="zh-CN" b="1" sz="3200" lang="en-US">
              <a:latin typeface="微软雅黑" panose="020B0503020204020204" charset="-122"/>
              <a:ea typeface="微软雅黑" panose="020B0503020204020204" charset="-122"/>
            </a:endParaRPr>
          </a:p>
          <a:p>
            <a:r>
              <a:rPr altLang="zh-CN" b="1" sz="3200" lang="en-US">
                <a:latin typeface="微软雅黑" panose="020B0503020204020204" charset="-122"/>
                <a:ea typeface="微软雅黑" panose="020B0503020204020204" charset="-122"/>
              </a:rPr>
              <a:t>      </a:t>
            </a:r>
            <a:r>
              <a:rPr altLang="zh-CN" b="1" sz="3200" lang="en-US">
                <a:solidFill>
                  <a:srgbClr val="C00000"/>
                </a:solidFill>
                <a:latin typeface="微软雅黑" panose="020B0503020204020204" charset="-122"/>
                <a:ea typeface="微软雅黑" panose="020B0503020204020204" charset="-122"/>
              </a:rPr>
              <a:t> </a:t>
            </a:r>
            <a:r>
              <a:rPr altLang="en-US" b="1" sz="3200" lang="zh-CN">
                <a:solidFill>
                  <a:srgbClr val="C00000"/>
                </a:solidFill>
                <a:latin typeface="微软雅黑" panose="020B0503020204020204" charset="-122"/>
                <a:ea typeface="微软雅黑" panose="020B0503020204020204" charset="-122"/>
              </a:rPr>
              <a:t>在西方国家，政党只有在选举中获胜才能上台执政。</a:t>
            </a:r>
            <a:r>
              <a:rPr altLang="en-US" b="1" sz="3200" lang="zh-CN">
                <a:latin typeface="微软雅黑" panose="020B0503020204020204" charset="-122"/>
                <a:ea typeface="微软雅黑" panose="020B0503020204020204" charset="-122"/>
              </a:rPr>
              <a:t>因此，政党的工作重心就是进行选举活动。资产阶级政党在非选举期，不是处于休眠状态，就是为下次竞选做准备，只有在选举期间各政党才形成一种力量。而选举几乎被资产阶级政党所垄断，各政党不仅在纲领和口号上适应选举的需要，而且在组织结构上也为适应选举的需要而进行必要的设置。</a:t>
            </a:r>
            <a:r>
              <a:rPr altLang="en-US" b="1" sz="3200" lang="zh-CN">
                <a:solidFill>
                  <a:srgbClr val="C00000"/>
                </a:solidFill>
                <a:latin typeface="微软雅黑" panose="020B0503020204020204" charset="-122"/>
                <a:ea typeface="微软雅黑" panose="020B0503020204020204" charset="-122"/>
              </a:rPr>
              <a:t>虽然也有官方建立的选举机构，但这些机构的工作是由资产阶级政党包办的。</a:t>
            </a:r>
            <a:r>
              <a:rPr altLang="en-US" b="1" sz="3200" lang="zh-CN">
                <a:latin typeface="微软雅黑" panose="020B0503020204020204" charset="-122"/>
                <a:ea typeface="微软雅黑" panose="020B0503020204020204" charset="-122"/>
              </a:rPr>
              <a:t>在选举中真正发挥作用的还是各政党自己建立的庞大的竞选班子，它是竞选运动的总指挥部，广大选民只是资产阶级政党上台执政的工具而已。</a:t>
            </a:r>
            <a:endParaRPr altLang="en-US" b="1" sz="3200" lang="zh-CN">
              <a:latin typeface="微软雅黑" panose="020B0503020204020204" charset="-122"/>
              <a:ea typeface="微软雅黑" panose="020B0503020204020204" charset="-122"/>
            </a:endParaRPr>
          </a:p>
          <a:p>
            <a:r>
              <a:rPr altLang="en-US" b="1" sz="3200" lang="zh-CN">
                <a:latin typeface="微软雅黑" panose="020B0503020204020204" charset="-122"/>
                <a:ea typeface="微软雅黑" panose="020B0503020204020204" charset="-122"/>
              </a:rPr>
              <a:t>       </a:t>
            </a:r>
            <a:r>
              <a:rPr altLang="en-US" b="1" sz="3200" lang="zh-CN">
                <a:solidFill>
                  <a:srgbClr val="C00000"/>
                </a:solidFill>
                <a:latin typeface="微软雅黑" panose="020B0503020204020204" charset="-122"/>
                <a:ea typeface="微软雅黑" panose="020B0503020204020204" charset="-122"/>
              </a:rPr>
              <a:t>在中国，共产党的领导地位是法定的，同选举没有关系，参加选举也不是共产党的工作重点，但选举制度的运行是在中国共产党领导下发挥作用和功效的。</a:t>
            </a:r>
            <a:r>
              <a:rPr altLang="en-US" b="1" sz="3200" lang="zh-CN">
                <a:latin typeface="微软雅黑" panose="020B0503020204020204" charset="-122"/>
                <a:ea typeface="微软雅黑" panose="020B0503020204020204" charset="-122"/>
              </a:rPr>
              <a:t>主要体现为：其一，中国选举制度的民主原则和民主程序都由宪法、选举法以及有关选举的规范性文件体现出来的。</a:t>
            </a:r>
            <a:r>
              <a:rPr altLang="en-US" b="1" sz="3200" lang="zh-CN">
                <a:solidFill>
                  <a:srgbClr val="C00000"/>
                </a:solidFill>
                <a:latin typeface="微软雅黑" panose="020B0503020204020204" charset="-122"/>
                <a:ea typeface="微软雅黑" panose="020B0503020204020204" charset="-122"/>
              </a:rPr>
              <a:t>而这些规范性文件是在党的领导下，通过最高国家权力机关制定的</a:t>
            </a:r>
            <a:r>
              <a:rPr altLang="en-US" b="1" sz="3200" lang="zh-CN">
                <a:latin typeface="微软雅黑" panose="020B0503020204020204" charset="-122"/>
                <a:ea typeface="微软雅黑" panose="020B0503020204020204" charset="-122"/>
              </a:rPr>
              <a:t>。其二，在选举各级人大代表时，党都要推荐一定数量的党内优秀分子，使执政党员在各级人大占相当比重，</a:t>
            </a:r>
            <a:r>
              <a:rPr altLang="en-US" b="1" sz="3200" lang="zh-CN">
                <a:solidFill>
                  <a:srgbClr val="C00000"/>
                </a:solidFill>
                <a:latin typeface="微软雅黑" panose="020B0503020204020204" charset="-122"/>
                <a:ea typeface="微软雅黑" panose="020B0503020204020204" charset="-122"/>
              </a:rPr>
              <a:t>通过党员代表贯彻党的方针政策</a:t>
            </a:r>
            <a:r>
              <a:rPr altLang="en-US" b="1" sz="3200" lang="zh-CN">
                <a:latin typeface="微软雅黑" panose="020B0503020204020204" charset="-122"/>
                <a:ea typeface="微软雅黑" panose="020B0503020204020204" charset="-122"/>
              </a:rPr>
              <a:t>。</a:t>
            </a:r>
            <a:r>
              <a:rPr altLang="en-US" b="1" sz="3200" lang="zh-CN">
                <a:solidFill>
                  <a:srgbClr val="C00000"/>
                </a:solidFill>
                <a:latin typeface="微软雅黑" panose="020B0503020204020204" charset="-122"/>
                <a:ea typeface="微软雅黑" panose="020B0503020204020204" charset="-122"/>
              </a:rPr>
              <a:t>在中国，不允许任何政党、政治团体干预选举过程，决不允许存在法律规定的选举组织机构以外的选举机构的存在。</a:t>
            </a:r>
            <a:endParaRPr altLang="en-US" b="1" sz="3200" lang="zh-CN">
              <a:solidFill>
                <a:srgbClr val="C00000"/>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pic>
        <p:nvPicPr>
          <p:cNvPr id="2097230" name="Picture 2"/>
          <p:cNvPicPr>
            <a:picLocks noChangeAspect="1"/>
          </p:cNvPicPr>
          <p:nvPr/>
        </p:nvPicPr>
        <p:blipFill>
          <a:blip xmlns:r="http://schemas.openxmlformats.org/officeDocument/2006/relationships" r:embed="rId1">
            <a:alphaModFix amt="69000"/>
          </a:blip>
          <a:srcRect l="16361" t="15871" r="1189" b="14584"/>
          <a:stretch>
            <a:fillRect/>
          </a:stretch>
        </p:blipFill>
        <p:spPr>
          <a:xfrm>
            <a:off x="0" y="0"/>
            <a:ext cx="18288000" cy="10287000"/>
          </a:xfrm>
          <a:prstGeom prst="rect"/>
        </p:spPr>
      </p:pic>
      <p:grpSp>
        <p:nvGrpSpPr>
          <p:cNvPr id="115" name="Group 3"/>
          <p:cNvGrpSpPr/>
          <p:nvPr/>
        </p:nvGrpSpPr>
        <p:grpSpPr>
          <a:xfrm rot="0">
            <a:off x="456822" y="339643"/>
            <a:ext cx="17441466" cy="9483974"/>
            <a:chOff x="0" y="0"/>
            <a:chExt cx="19130303" cy="10402296"/>
          </a:xfrm>
        </p:grpSpPr>
        <p:sp>
          <p:nvSpPr>
            <p:cNvPr id="1048834" name="Freeform 4"/>
            <p:cNvSpPr/>
            <p:nvPr/>
          </p:nvSpPr>
          <p:spPr>
            <a:xfrm>
              <a:off x="0" y="0"/>
              <a:ext cx="19131573" cy="10403567"/>
            </a:xfrm>
            <a:custGeom>
              <a:avLst/>
              <a:ahLst/>
              <a:rect l="l" t="t" r="r" b="b"/>
              <a:pathLst>
                <a:path w="19131573" h="10403567">
                  <a:moveTo>
                    <a:pt x="4001573" y="10296886"/>
                  </a:moveTo>
                  <a:lnTo>
                    <a:pt x="14981465" y="10296886"/>
                  </a:lnTo>
                  <a:lnTo>
                    <a:pt x="14981465" y="10322286"/>
                  </a:lnTo>
                  <a:lnTo>
                    <a:pt x="4001573" y="10322286"/>
                  </a:lnTo>
                  <a:lnTo>
                    <a:pt x="4001573" y="10296886"/>
                  </a:lnTo>
                  <a:close/>
                  <a:moveTo>
                    <a:pt x="4001573" y="10218146"/>
                  </a:moveTo>
                  <a:lnTo>
                    <a:pt x="14981465" y="10218146"/>
                  </a:lnTo>
                  <a:lnTo>
                    <a:pt x="14981465" y="10243546"/>
                  </a:lnTo>
                  <a:lnTo>
                    <a:pt x="4001573" y="10243546"/>
                  </a:lnTo>
                  <a:lnTo>
                    <a:pt x="4001573" y="10218146"/>
                  </a:lnTo>
                  <a:close/>
                  <a:moveTo>
                    <a:pt x="4001573" y="10376896"/>
                  </a:moveTo>
                  <a:lnTo>
                    <a:pt x="14981465" y="10376896"/>
                  </a:lnTo>
                  <a:lnTo>
                    <a:pt x="14981465" y="10402296"/>
                  </a:lnTo>
                  <a:lnTo>
                    <a:pt x="4001573" y="10402296"/>
                  </a:lnTo>
                  <a:lnTo>
                    <a:pt x="4001573" y="10376896"/>
                  </a:lnTo>
                  <a:close/>
                  <a:moveTo>
                    <a:pt x="43180" y="10376896"/>
                  </a:moveTo>
                  <a:lnTo>
                    <a:pt x="97790" y="10322286"/>
                  </a:lnTo>
                  <a:lnTo>
                    <a:pt x="4001574" y="10322286"/>
                  </a:lnTo>
                  <a:lnTo>
                    <a:pt x="4001574" y="10296886"/>
                  </a:lnTo>
                  <a:lnTo>
                    <a:pt x="123190" y="10296886"/>
                  </a:lnTo>
                  <a:lnTo>
                    <a:pt x="177800" y="10242276"/>
                  </a:lnTo>
                  <a:lnTo>
                    <a:pt x="4001573" y="10242276"/>
                  </a:lnTo>
                  <a:lnTo>
                    <a:pt x="4001573" y="10216876"/>
                  </a:lnTo>
                  <a:lnTo>
                    <a:pt x="185420" y="10216876"/>
                  </a:lnTo>
                  <a:lnTo>
                    <a:pt x="185420" y="7985802"/>
                  </a:lnTo>
                  <a:lnTo>
                    <a:pt x="160020" y="7985802"/>
                  </a:lnTo>
                  <a:lnTo>
                    <a:pt x="160020" y="10224496"/>
                  </a:lnTo>
                  <a:lnTo>
                    <a:pt x="105410" y="10279106"/>
                  </a:lnTo>
                  <a:lnTo>
                    <a:pt x="105410" y="7988605"/>
                  </a:lnTo>
                  <a:lnTo>
                    <a:pt x="80010" y="7988605"/>
                  </a:lnTo>
                  <a:lnTo>
                    <a:pt x="80010" y="10305776"/>
                  </a:lnTo>
                  <a:lnTo>
                    <a:pt x="25400" y="10359117"/>
                  </a:lnTo>
                  <a:lnTo>
                    <a:pt x="25400" y="7988605"/>
                  </a:lnTo>
                  <a:lnTo>
                    <a:pt x="0" y="7988605"/>
                  </a:lnTo>
                  <a:lnTo>
                    <a:pt x="0" y="10390867"/>
                  </a:lnTo>
                  <a:cubicBezTo>
                    <a:pt x="0" y="10398486"/>
                    <a:pt x="5080" y="10403567"/>
                    <a:pt x="12700" y="10403567"/>
                  </a:cubicBezTo>
                  <a:lnTo>
                    <a:pt x="4001573" y="10403567"/>
                  </a:lnTo>
                  <a:lnTo>
                    <a:pt x="4001573" y="10378167"/>
                  </a:lnTo>
                  <a:lnTo>
                    <a:pt x="43180" y="10378167"/>
                  </a:lnTo>
                  <a:lnTo>
                    <a:pt x="43180" y="10376897"/>
                  </a:lnTo>
                  <a:close/>
                  <a:moveTo>
                    <a:pt x="25400" y="43180"/>
                  </a:moveTo>
                  <a:lnTo>
                    <a:pt x="80010" y="97790"/>
                  </a:lnTo>
                  <a:lnTo>
                    <a:pt x="80010" y="2497562"/>
                  </a:lnTo>
                  <a:lnTo>
                    <a:pt x="105410" y="2497562"/>
                  </a:lnTo>
                  <a:lnTo>
                    <a:pt x="105410" y="123190"/>
                  </a:lnTo>
                  <a:lnTo>
                    <a:pt x="160020" y="177800"/>
                  </a:lnTo>
                  <a:lnTo>
                    <a:pt x="160020" y="2497562"/>
                  </a:lnTo>
                  <a:lnTo>
                    <a:pt x="185420" y="2497562"/>
                  </a:lnTo>
                  <a:lnTo>
                    <a:pt x="185420" y="185420"/>
                  </a:lnTo>
                  <a:lnTo>
                    <a:pt x="4001573" y="185420"/>
                  </a:lnTo>
                  <a:lnTo>
                    <a:pt x="4001573" y="160020"/>
                  </a:lnTo>
                  <a:lnTo>
                    <a:pt x="176530" y="160020"/>
                  </a:lnTo>
                  <a:lnTo>
                    <a:pt x="123190" y="105410"/>
                  </a:lnTo>
                  <a:lnTo>
                    <a:pt x="4001573" y="105410"/>
                  </a:lnTo>
                  <a:lnTo>
                    <a:pt x="4001573" y="80010"/>
                  </a:lnTo>
                  <a:lnTo>
                    <a:pt x="97790" y="80010"/>
                  </a:lnTo>
                  <a:lnTo>
                    <a:pt x="43180" y="25400"/>
                  </a:lnTo>
                  <a:lnTo>
                    <a:pt x="3995971" y="25400"/>
                  </a:lnTo>
                  <a:lnTo>
                    <a:pt x="3995971" y="0"/>
                  </a:lnTo>
                  <a:lnTo>
                    <a:pt x="12700" y="0"/>
                  </a:lnTo>
                  <a:cubicBezTo>
                    <a:pt x="5080" y="0"/>
                    <a:pt x="0" y="5080"/>
                    <a:pt x="0" y="12700"/>
                  </a:cubicBezTo>
                  <a:lnTo>
                    <a:pt x="0" y="2497562"/>
                  </a:lnTo>
                  <a:lnTo>
                    <a:pt x="25400" y="2497562"/>
                  </a:lnTo>
                  <a:lnTo>
                    <a:pt x="25400" y="43180"/>
                  </a:lnTo>
                  <a:close/>
                  <a:moveTo>
                    <a:pt x="19104904" y="10359117"/>
                  </a:moveTo>
                  <a:lnTo>
                    <a:pt x="19050293" y="10304506"/>
                  </a:lnTo>
                  <a:lnTo>
                    <a:pt x="19050293" y="7988605"/>
                  </a:lnTo>
                  <a:lnTo>
                    <a:pt x="19024893" y="7988605"/>
                  </a:lnTo>
                  <a:lnTo>
                    <a:pt x="19024893" y="10280376"/>
                  </a:lnTo>
                  <a:lnTo>
                    <a:pt x="18970284" y="10225767"/>
                  </a:lnTo>
                  <a:lnTo>
                    <a:pt x="18970284" y="7988605"/>
                  </a:lnTo>
                  <a:lnTo>
                    <a:pt x="18944884" y="7988605"/>
                  </a:lnTo>
                  <a:lnTo>
                    <a:pt x="18944884" y="10218147"/>
                  </a:lnTo>
                  <a:lnTo>
                    <a:pt x="14975863" y="10218147"/>
                  </a:lnTo>
                  <a:lnTo>
                    <a:pt x="14975863" y="10243547"/>
                  </a:lnTo>
                  <a:lnTo>
                    <a:pt x="18952504" y="10243547"/>
                  </a:lnTo>
                  <a:lnTo>
                    <a:pt x="19007113" y="10298157"/>
                  </a:lnTo>
                  <a:lnTo>
                    <a:pt x="14981465" y="10298157"/>
                  </a:lnTo>
                  <a:lnTo>
                    <a:pt x="14981465" y="10323557"/>
                  </a:lnTo>
                  <a:lnTo>
                    <a:pt x="19033784" y="10323557"/>
                  </a:lnTo>
                  <a:lnTo>
                    <a:pt x="19088393" y="10378167"/>
                  </a:lnTo>
                  <a:lnTo>
                    <a:pt x="14981465" y="10378167"/>
                  </a:lnTo>
                  <a:lnTo>
                    <a:pt x="14981465" y="10403567"/>
                  </a:lnTo>
                  <a:lnTo>
                    <a:pt x="19118873" y="10403567"/>
                  </a:lnTo>
                  <a:cubicBezTo>
                    <a:pt x="19126493" y="10403567"/>
                    <a:pt x="19131573" y="10398486"/>
                    <a:pt x="19131573" y="10390867"/>
                  </a:cubicBezTo>
                  <a:lnTo>
                    <a:pt x="19131573" y="7988605"/>
                  </a:lnTo>
                  <a:lnTo>
                    <a:pt x="19106173" y="7988605"/>
                  </a:lnTo>
                  <a:lnTo>
                    <a:pt x="19104904" y="10359117"/>
                  </a:lnTo>
                  <a:close/>
                  <a:moveTo>
                    <a:pt x="4001573" y="0"/>
                  </a:moveTo>
                  <a:lnTo>
                    <a:pt x="14981465" y="0"/>
                  </a:lnTo>
                  <a:lnTo>
                    <a:pt x="14981465" y="25400"/>
                  </a:lnTo>
                  <a:lnTo>
                    <a:pt x="4001573" y="25400"/>
                  </a:lnTo>
                  <a:lnTo>
                    <a:pt x="4001573" y="0"/>
                  </a:lnTo>
                  <a:close/>
                  <a:moveTo>
                    <a:pt x="4001573" y="158750"/>
                  </a:moveTo>
                  <a:lnTo>
                    <a:pt x="14981465" y="158750"/>
                  </a:lnTo>
                  <a:lnTo>
                    <a:pt x="14981465" y="184150"/>
                  </a:lnTo>
                  <a:lnTo>
                    <a:pt x="4001573" y="184150"/>
                  </a:lnTo>
                  <a:lnTo>
                    <a:pt x="4001573" y="158750"/>
                  </a:lnTo>
                  <a:close/>
                  <a:moveTo>
                    <a:pt x="4001573" y="80010"/>
                  </a:moveTo>
                  <a:lnTo>
                    <a:pt x="14981465" y="80010"/>
                  </a:lnTo>
                  <a:lnTo>
                    <a:pt x="14981465" y="105410"/>
                  </a:lnTo>
                  <a:lnTo>
                    <a:pt x="4001573" y="105410"/>
                  </a:lnTo>
                  <a:lnTo>
                    <a:pt x="4001573" y="80010"/>
                  </a:lnTo>
                  <a:close/>
                  <a:moveTo>
                    <a:pt x="19087123" y="25400"/>
                  </a:moveTo>
                  <a:lnTo>
                    <a:pt x="19032513" y="80010"/>
                  </a:lnTo>
                  <a:lnTo>
                    <a:pt x="14981465" y="80010"/>
                  </a:lnTo>
                  <a:lnTo>
                    <a:pt x="14981465" y="105410"/>
                  </a:lnTo>
                  <a:lnTo>
                    <a:pt x="19008384" y="105410"/>
                  </a:lnTo>
                  <a:lnTo>
                    <a:pt x="18953773" y="160020"/>
                  </a:lnTo>
                  <a:lnTo>
                    <a:pt x="14981465" y="160020"/>
                  </a:lnTo>
                  <a:lnTo>
                    <a:pt x="14981465" y="185420"/>
                  </a:lnTo>
                  <a:lnTo>
                    <a:pt x="18946154" y="185420"/>
                  </a:lnTo>
                  <a:lnTo>
                    <a:pt x="18946154" y="2497562"/>
                  </a:lnTo>
                  <a:lnTo>
                    <a:pt x="18971554" y="2497562"/>
                  </a:lnTo>
                  <a:lnTo>
                    <a:pt x="18971554" y="177800"/>
                  </a:lnTo>
                  <a:lnTo>
                    <a:pt x="19026163" y="123190"/>
                  </a:lnTo>
                  <a:lnTo>
                    <a:pt x="19026163" y="2497562"/>
                  </a:lnTo>
                  <a:lnTo>
                    <a:pt x="19051563" y="2497562"/>
                  </a:lnTo>
                  <a:lnTo>
                    <a:pt x="19051563" y="97790"/>
                  </a:lnTo>
                  <a:lnTo>
                    <a:pt x="19106173" y="43180"/>
                  </a:lnTo>
                  <a:lnTo>
                    <a:pt x="19106173" y="2494761"/>
                  </a:lnTo>
                  <a:lnTo>
                    <a:pt x="19131573" y="2494761"/>
                  </a:lnTo>
                  <a:lnTo>
                    <a:pt x="19131573" y="12700"/>
                  </a:lnTo>
                  <a:cubicBezTo>
                    <a:pt x="19131573" y="5080"/>
                    <a:pt x="19126493" y="0"/>
                    <a:pt x="19118873" y="0"/>
                  </a:cubicBezTo>
                  <a:lnTo>
                    <a:pt x="14981465" y="0"/>
                  </a:lnTo>
                  <a:lnTo>
                    <a:pt x="14981465" y="25400"/>
                  </a:lnTo>
                  <a:lnTo>
                    <a:pt x="19087123" y="25400"/>
                  </a:lnTo>
                  <a:close/>
                  <a:moveTo>
                    <a:pt x="0" y="2497562"/>
                  </a:moveTo>
                  <a:lnTo>
                    <a:pt x="25400" y="2497562"/>
                  </a:lnTo>
                  <a:lnTo>
                    <a:pt x="25400" y="7988605"/>
                  </a:lnTo>
                  <a:lnTo>
                    <a:pt x="0" y="7988605"/>
                  </a:lnTo>
                  <a:lnTo>
                    <a:pt x="0" y="2497562"/>
                  </a:lnTo>
                  <a:close/>
                  <a:moveTo>
                    <a:pt x="80010" y="2497562"/>
                  </a:moveTo>
                  <a:lnTo>
                    <a:pt x="105410" y="2497562"/>
                  </a:lnTo>
                  <a:lnTo>
                    <a:pt x="105410" y="7988605"/>
                  </a:lnTo>
                  <a:lnTo>
                    <a:pt x="80010" y="7988605"/>
                  </a:lnTo>
                  <a:lnTo>
                    <a:pt x="80010" y="2497562"/>
                  </a:lnTo>
                  <a:close/>
                  <a:moveTo>
                    <a:pt x="158750" y="2497562"/>
                  </a:moveTo>
                  <a:lnTo>
                    <a:pt x="184150" y="2497562"/>
                  </a:lnTo>
                  <a:lnTo>
                    <a:pt x="184150" y="7988605"/>
                  </a:lnTo>
                  <a:lnTo>
                    <a:pt x="158750" y="7988605"/>
                  </a:lnTo>
                  <a:lnTo>
                    <a:pt x="158750" y="2497562"/>
                  </a:lnTo>
                  <a:close/>
                  <a:moveTo>
                    <a:pt x="19104904" y="2497562"/>
                  </a:moveTo>
                  <a:lnTo>
                    <a:pt x="19130304" y="2497562"/>
                  </a:lnTo>
                  <a:lnTo>
                    <a:pt x="19130304" y="7988605"/>
                  </a:lnTo>
                  <a:lnTo>
                    <a:pt x="19104904" y="7988605"/>
                  </a:lnTo>
                  <a:lnTo>
                    <a:pt x="19104904" y="2497562"/>
                  </a:lnTo>
                  <a:close/>
                  <a:moveTo>
                    <a:pt x="18946154" y="2497562"/>
                  </a:moveTo>
                  <a:lnTo>
                    <a:pt x="18971554" y="2497562"/>
                  </a:lnTo>
                  <a:lnTo>
                    <a:pt x="18971554" y="7988605"/>
                  </a:lnTo>
                  <a:lnTo>
                    <a:pt x="18946154" y="7988605"/>
                  </a:lnTo>
                  <a:lnTo>
                    <a:pt x="18946154" y="2497562"/>
                  </a:lnTo>
                  <a:close/>
                  <a:moveTo>
                    <a:pt x="19026163" y="2497562"/>
                  </a:moveTo>
                  <a:lnTo>
                    <a:pt x="19051563" y="2497562"/>
                  </a:lnTo>
                  <a:lnTo>
                    <a:pt x="19051563" y="7988605"/>
                  </a:lnTo>
                  <a:lnTo>
                    <a:pt x="19026163" y="7988605"/>
                  </a:lnTo>
                  <a:lnTo>
                    <a:pt x="19026163" y="2497562"/>
                  </a:lnTo>
                  <a:close/>
                </a:path>
              </a:pathLst>
            </a:custGeom>
            <a:solidFill>
              <a:srgbClr val="00357B"/>
            </a:solidFill>
          </p:spPr>
        </p:sp>
      </p:grpSp>
      <p:grpSp>
        <p:nvGrpSpPr>
          <p:cNvPr id="116" name="Group 5"/>
          <p:cNvGrpSpPr/>
          <p:nvPr/>
        </p:nvGrpSpPr>
        <p:grpSpPr>
          <a:xfrm rot="0">
            <a:off x="0" y="3175337"/>
            <a:ext cx="18627126" cy="3936325"/>
            <a:chOff x="0" y="0"/>
            <a:chExt cx="4905910" cy="1036728"/>
          </a:xfrm>
        </p:grpSpPr>
        <p:sp>
          <p:nvSpPr>
            <p:cNvPr id="1048835" name="Freeform 6"/>
            <p:cNvSpPr/>
            <p:nvPr/>
          </p:nvSpPr>
          <p:spPr>
            <a:xfrm>
              <a:off x="0" y="0"/>
              <a:ext cx="4905910" cy="1036728"/>
            </a:xfrm>
            <a:custGeom>
              <a:avLst/>
              <a:ahLst/>
              <a:rect l="l" t="t" r="r" b="b"/>
              <a:pathLst>
                <a:path w="4905910" h="1036728">
                  <a:moveTo>
                    <a:pt x="0" y="0"/>
                  </a:moveTo>
                  <a:lnTo>
                    <a:pt x="4905910" y="0"/>
                  </a:lnTo>
                  <a:lnTo>
                    <a:pt x="4905910" y="1036728"/>
                  </a:lnTo>
                  <a:lnTo>
                    <a:pt x="0" y="1036728"/>
                  </a:lnTo>
                  <a:close/>
                </a:path>
              </a:pathLst>
            </a:custGeom>
            <a:solidFill>
              <a:srgbClr val="00357B"/>
            </a:solidFill>
          </p:spPr>
        </p:sp>
        <p:sp>
          <p:nvSpPr>
            <p:cNvPr id="1048836" name="TextBox 7"/>
            <p:cNvSpPr txBox="1"/>
            <p:nvPr/>
          </p:nvSpPr>
          <p:spPr>
            <a:xfrm>
              <a:off x="0" y="-28575"/>
              <a:ext cx="812800" cy="841375"/>
            </a:xfrm>
            <a:prstGeom prst="rect"/>
          </p:spPr>
          <p:txBody>
            <a:bodyPr anchor="ctr" bIns="50800" lIns="50800" rIns="50800" rtlCol="0" tIns="50800"/>
            <a:p>
              <a:pPr algn="ctr">
                <a:lnSpc>
                  <a:spcPts val="2225"/>
                </a:lnSpc>
              </a:pPr>
            </a:p>
          </p:txBody>
        </p:sp>
      </p:grpSp>
      <p:sp>
        <p:nvSpPr>
          <p:cNvPr id="1048837" name="TextBox 8"/>
          <p:cNvSpPr txBox="1"/>
          <p:nvPr/>
        </p:nvSpPr>
        <p:spPr>
          <a:xfrm>
            <a:off x="1782505" y="2933937"/>
            <a:ext cx="4607644" cy="4005152"/>
          </a:xfrm>
          <a:prstGeom prst="rect"/>
        </p:spPr>
        <p:txBody>
          <a:bodyPr anchor="t" bIns="0" lIns="0" rIns="0" rtlCol="0" tIns="0">
            <a:spAutoFit/>
          </a:bodyPr>
          <a:p>
            <a:pPr>
              <a:lnSpc>
                <a:spcPts val="28095"/>
              </a:lnSpc>
              <a:spcBef>
                <a:spcPct val="0"/>
              </a:spcBef>
            </a:pPr>
            <a:r>
              <a:rPr sz="20065" lang="en-US" spc="1605">
                <a:solidFill>
                  <a:srgbClr val="FFFFFF"/>
                </a:solidFill>
                <a:latin typeface="Agrandir Wide Medium Bold" panose="00000905000000000000"/>
              </a:rPr>
              <a:t>04</a:t>
            </a:r>
            <a:endParaRPr sz="20065" lang="en-US" spc="1605">
              <a:solidFill>
                <a:srgbClr val="FFFFFF"/>
              </a:solidFill>
              <a:latin typeface="Agrandir Wide Medium Bold" panose="00000905000000000000"/>
            </a:endParaRPr>
          </a:p>
        </p:txBody>
      </p:sp>
      <p:sp>
        <p:nvSpPr>
          <p:cNvPr id="1048838" name="文本框 10"/>
          <p:cNvSpPr txBox="1"/>
          <p:nvPr/>
        </p:nvSpPr>
        <p:spPr>
          <a:xfrm>
            <a:off x="7085330" y="4004310"/>
            <a:ext cx="8905240" cy="2553335"/>
          </a:xfrm>
          <a:prstGeom prst="rect"/>
          <a:noFill/>
        </p:spPr>
        <p:txBody>
          <a:bodyPr anchor="t" rtlCol="0" wrap="none">
            <a:spAutoFit/>
          </a:bodyPr>
          <a:p>
            <a:pPr algn="ctr"/>
            <a:r>
              <a:rPr b="1" sz="8000" lang="en-US" spc="576">
                <a:solidFill>
                  <a:srgbClr val="FFFFFF"/>
                </a:solidFill>
                <a:latin typeface="华文楷体" panose="02010600040101010101" charset="-122"/>
                <a:ea typeface="华文楷体" panose="02010600040101010101" charset="-122"/>
                <a:sym typeface="+mn-ea"/>
              </a:rPr>
              <a:t>中西选举制度</a:t>
            </a:r>
            <a:r>
              <a:rPr altLang="en-US" b="1" sz="8000" lang="zh-CN" spc="576">
                <a:solidFill>
                  <a:srgbClr val="FFFFFF"/>
                </a:solidFill>
                <a:latin typeface="华文楷体" panose="02010600040101010101" charset="-122"/>
                <a:ea typeface="华文楷体" panose="02010600040101010101" charset="-122"/>
                <a:sym typeface="+mn-ea"/>
              </a:rPr>
              <a:t>差异</a:t>
            </a:r>
            <a:endParaRPr altLang="en-US" b="1" sz="8000" lang="zh-CN" spc="576">
              <a:solidFill>
                <a:srgbClr val="FFFFFF"/>
              </a:solidFill>
              <a:latin typeface="华文楷体" panose="02010600040101010101" charset="-122"/>
              <a:ea typeface="华文楷体" panose="02010600040101010101" charset="-122"/>
              <a:sym typeface="+mn-ea"/>
            </a:endParaRPr>
          </a:p>
          <a:p>
            <a:pPr algn="ctr"/>
            <a:r>
              <a:rPr altLang="en-US" b="1" sz="8000" lang="zh-CN" spc="576">
                <a:solidFill>
                  <a:srgbClr val="FFFFFF"/>
                </a:solidFill>
                <a:latin typeface="华文楷体" panose="02010600040101010101" charset="-122"/>
                <a:ea typeface="华文楷体" panose="02010600040101010101" charset="-122"/>
                <a:sym typeface="+mn-ea"/>
              </a:rPr>
              <a:t>特点比较</a:t>
            </a:r>
            <a:endParaRPr altLang="en-US" b="1" sz="8000" lang="zh-CN" spc="576">
              <a:solidFill>
                <a:srgbClr val="FFFFFF"/>
              </a:solidFill>
              <a:latin typeface="华文楷体" panose="02010600040101010101" charset="-122"/>
              <a:ea typeface="华文楷体" panose="02010600040101010101"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pic>
        <p:nvPicPr>
          <p:cNvPr id="2097231" name="Picture 2"/>
          <p:cNvPicPr>
            <a:picLocks noChangeAspect="1"/>
          </p:cNvPicPr>
          <p:nvPr/>
        </p:nvPicPr>
        <p:blipFill>
          <a:blip xmlns:r="http://schemas.openxmlformats.org/officeDocument/2006/relationships" r:embed="rId1">
            <a:alphaModFix amt="47000"/>
          </a:blip>
          <a:srcRect l="16361" t="15871" r="1189" b="14584"/>
          <a:stretch>
            <a:fillRect/>
          </a:stretch>
        </p:blipFill>
        <p:spPr>
          <a:xfrm>
            <a:off x="0" y="0"/>
            <a:ext cx="18288000" cy="10287000"/>
          </a:xfrm>
          <a:prstGeom prst="rect"/>
        </p:spPr>
      </p:pic>
      <p:grpSp>
        <p:nvGrpSpPr>
          <p:cNvPr id="120" name="Group 3"/>
          <p:cNvGrpSpPr/>
          <p:nvPr/>
        </p:nvGrpSpPr>
        <p:grpSpPr>
          <a:xfrm rot="5400000">
            <a:off x="-4792257" y="3547237"/>
            <a:ext cx="11827123" cy="3271310"/>
            <a:chOff x="0" y="0"/>
            <a:chExt cx="15769498" cy="4361746"/>
          </a:xfrm>
        </p:grpSpPr>
        <p:grpSp>
          <p:nvGrpSpPr>
            <p:cNvPr id="121" name="Group 4"/>
            <p:cNvGrpSpPr/>
            <p:nvPr/>
          </p:nvGrpSpPr>
          <p:grpSpPr>
            <a:xfrm rot="-5400000">
              <a:off x="6314462" y="-5093290"/>
              <a:ext cx="4114800" cy="14795272"/>
              <a:chOff x="0" y="0"/>
              <a:chExt cx="812800" cy="2922523"/>
            </a:xfrm>
          </p:grpSpPr>
          <p:sp>
            <p:nvSpPr>
              <p:cNvPr id="1048841" name="Freeform 5"/>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842" name="TextBox 6"/>
              <p:cNvSpPr txBox="1"/>
              <p:nvPr/>
            </p:nvSpPr>
            <p:spPr>
              <a:xfrm>
                <a:off x="0" y="-19050"/>
                <a:ext cx="812800" cy="831850"/>
              </a:xfrm>
              <a:prstGeom prst="rect"/>
            </p:spPr>
            <p:txBody>
              <a:bodyPr anchor="ctr" bIns="50800" lIns="50800" rIns="50800" rtlCol="0" tIns="50800"/>
              <a:p>
                <a:pPr algn="ctr">
                  <a:lnSpc>
                    <a:spcPts val="1340"/>
                  </a:lnSpc>
                </a:pPr>
              </a:p>
            </p:txBody>
          </p:sp>
        </p:grpSp>
        <p:pic>
          <p:nvPicPr>
            <p:cNvPr id="2097232"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122" name="Group 8"/>
            <p:cNvGrpSpPr/>
            <p:nvPr/>
          </p:nvGrpSpPr>
          <p:grpSpPr>
            <a:xfrm rot="0">
              <a:off x="367992" y="240666"/>
              <a:ext cx="3183607" cy="3468782"/>
              <a:chOff x="0" y="0"/>
              <a:chExt cx="1104808" cy="1203772"/>
            </a:xfrm>
          </p:grpSpPr>
          <p:sp>
            <p:nvSpPr>
              <p:cNvPr id="1048843"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844"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123" name="Group 11"/>
            <p:cNvGrpSpPr/>
            <p:nvPr/>
          </p:nvGrpSpPr>
          <p:grpSpPr>
            <a:xfrm rot="5400000">
              <a:off x="2053795" y="1702898"/>
              <a:ext cx="3492666" cy="513049"/>
              <a:chOff x="0" y="0"/>
              <a:chExt cx="812800" cy="119395"/>
            </a:xfrm>
          </p:grpSpPr>
          <p:sp>
            <p:nvSpPr>
              <p:cNvPr id="1048845"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846"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sp>
          <p:nvSpPr>
            <p:cNvPr id="1048847" name="AutoShape 14"/>
            <p:cNvSpPr/>
            <p:nvPr/>
          </p:nvSpPr>
          <p:spPr>
            <a:xfrm rot="-5400000">
              <a:off x="4732717" y="1971823"/>
              <a:ext cx="3429000" cy="0"/>
            </a:xfrm>
            <a:prstGeom prst="line"/>
            <a:ln w="14458" cap="flat">
              <a:solidFill>
                <a:srgbClr val="FFFFFF"/>
              </a:solidFill>
              <a:prstDash val="solid"/>
              <a:headEnd type="none" w="sm" len="sm"/>
              <a:tailEnd type="none" w="sm" len="sm"/>
            </a:ln>
          </p:spPr>
        </p:sp>
        <p:sp>
          <p:nvSpPr>
            <p:cNvPr id="1048848" name="AutoShape 15"/>
            <p:cNvSpPr/>
            <p:nvPr/>
          </p:nvSpPr>
          <p:spPr>
            <a:xfrm rot="-5400000">
              <a:off x="6689127" y="1971823"/>
              <a:ext cx="3429000" cy="0"/>
            </a:xfrm>
            <a:prstGeom prst="line"/>
            <a:ln w="14458" cap="flat">
              <a:solidFill>
                <a:srgbClr val="FFFFFF"/>
              </a:solidFill>
              <a:prstDash val="solid"/>
              <a:headEnd type="none" w="sm" len="sm"/>
              <a:tailEnd type="none" w="sm" len="sm"/>
            </a:ln>
          </p:spPr>
        </p:sp>
        <p:sp>
          <p:nvSpPr>
            <p:cNvPr id="1048849" name="AutoShape 16"/>
            <p:cNvSpPr/>
            <p:nvPr/>
          </p:nvSpPr>
          <p:spPr>
            <a:xfrm rot="-5400000">
              <a:off x="8645537" y="1971823"/>
              <a:ext cx="3429000" cy="0"/>
            </a:xfrm>
            <a:prstGeom prst="line"/>
            <a:ln w="14458" cap="flat">
              <a:solidFill>
                <a:srgbClr val="FFFFFF"/>
              </a:solidFill>
              <a:prstDash val="solid"/>
              <a:headEnd type="none" w="sm" len="sm"/>
              <a:tailEnd type="none" w="sm" len="sm"/>
            </a:ln>
          </p:spPr>
        </p:sp>
        <p:sp>
          <p:nvSpPr>
            <p:cNvPr id="1048850" name="AutoShape 17"/>
            <p:cNvSpPr/>
            <p:nvPr/>
          </p:nvSpPr>
          <p:spPr>
            <a:xfrm rot="-5400000">
              <a:off x="10601947" y="1971823"/>
              <a:ext cx="3429000" cy="0"/>
            </a:xfrm>
            <a:prstGeom prst="line"/>
            <a:ln w="14458" cap="flat">
              <a:solidFill>
                <a:srgbClr val="FFFFFF"/>
              </a:solidFill>
              <a:prstDash val="solid"/>
              <a:headEnd type="none" w="sm" len="sm"/>
              <a:tailEnd type="none" w="sm" len="sm"/>
            </a:ln>
          </p:spPr>
        </p:sp>
      </p:grpSp>
      <p:pic>
        <p:nvPicPr>
          <p:cNvPr id="2097233" name="Picture 26"/>
          <p:cNvPicPr>
            <a:picLocks noChangeAspect="1"/>
          </p:cNvPicPr>
          <p:nvPr/>
        </p:nvPicPr>
        <p:blipFill>
          <a:blip xmlns:r="http://schemas.openxmlformats.org/officeDocument/2006/relationships" r:embed="rId3"/>
          <a:srcRect/>
          <a:stretch>
            <a:fillRect/>
          </a:stretch>
        </p:blipFill>
        <p:spPr>
          <a:xfrm rot="-5400000">
            <a:off x="17424099" y="812360"/>
            <a:ext cx="109866" cy="439465"/>
          </a:xfrm>
          <a:prstGeom prst="rect"/>
        </p:spPr>
      </p:pic>
      <p:sp>
        <p:nvSpPr>
          <p:cNvPr id="1048851" name="AutoShape 27"/>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sp>
        <p:nvSpPr>
          <p:cNvPr id="1048852" name="TextBox 31"/>
          <p:cNvSpPr txBox="1"/>
          <p:nvPr/>
        </p:nvSpPr>
        <p:spPr>
          <a:xfrm>
            <a:off x="361311" y="3213549"/>
            <a:ext cx="1824038" cy="313690"/>
          </a:xfrm>
          <a:prstGeom prst="rect"/>
        </p:spPr>
        <p:txBody>
          <a:bodyPr anchor="t" bIns="0" lIns="0" rIns="0" rtlCol="0" tIns="0">
            <a:spAutoFit/>
          </a:bodyPr>
          <a:p>
            <a:pPr algn="ctr">
              <a:lnSpc>
                <a:spcPts val="2660"/>
              </a:lnSpc>
              <a:spcBef>
                <a:spcPct val="0"/>
              </a:spcBef>
            </a:pPr>
            <a:r>
              <a:rPr sz="1900" lang="en-US" spc="152">
                <a:solidFill>
                  <a:srgbClr val="FFFFFF">
                    <a:alpha val="89804"/>
                  </a:srgbClr>
                </a:solidFill>
                <a:ea typeface="思源黑体-粗体" panose="020B0400000000000000"/>
              </a:rPr>
              <a:t>研究背景及意义</a:t>
            </a:r>
            <a:endParaRPr sz="1900" lang="en-US" spc="152">
              <a:solidFill>
                <a:srgbClr val="FFFFFF">
                  <a:alpha val="89804"/>
                </a:srgbClr>
              </a:solidFill>
              <a:ea typeface="思源黑体-粗体" panose="020B0400000000000000"/>
            </a:endParaRPr>
          </a:p>
        </p:txBody>
      </p:sp>
      <p:sp>
        <p:nvSpPr>
          <p:cNvPr id="1048853" name="TextBox 32"/>
          <p:cNvSpPr txBox="1"/>
          <p:nvPr/>
        </p:nvSpPr>
        <p:spPr>
          <a:xfrm>
            <a:off x="361311" y="4686879"/>
            <a:ext cx="1824038" cy="313690"/>
          </a:xfrm>
          <a:prstGeom prst="rect"/>
        </p:spPr>
        <p:txBody>
          <a:bodyPr anchor="t" bIns="0" lIns="0" rIns="0" rtlCol="0" tIns="0">
            <a:spAutoFit/>
          </a:bodyPr>
          <a:p>
            <a:pPr algn="ctr">
              <a:lnSpc>
                <a:spcPts val="2660"/>
              </a:lnSpc>
              <a:spcBef>
                <a:spcPct val="0"/>
              </a:spcBef>
            </a:pPr>
            <a:r>
              <a:rPr sz="1900" lang="en-US" spc="152">
                <a:solidFill>
                  <a:srgbClr val="FFFFFF">
                    <a:alpha val="89804"/>
                  </a:srgbClr>
                </a:solidFill>
                <a:ea typeface="思源黑体-粗体" panose="020B0400000000000000"/>
              </a:rPr>
              <a:t>研究内容及目标</a:t>
            </a:r>
            <a:endParaRPr sz="1900" lang="en-US" spc="152">
              <a:solidFill>
                <a:srgbClr val="FFFFFF">
                  <a:alpha val="89804"/>
                </a:srgbClr>
              </a:solidFill>
              <a:ea typeface="思源黑体-粗体" panose="020B0400000000000000"/>
            </a:endParaRPr>
          </a:p>
        </p:txBody>
      </p:sp>
      <p:sp>
        <p:nvSpPr>
          <p:cNvPr id="1048854" name="TextBox 33"/>
          <p:cNvSpPr txBox="1"/>
          <p:nvPr/>
        </p:nvSpPr>
        <p:spPr>
          <a:xfrm>
            <a:off x="361311" y="6153100"/>
            <a:ext cx="1824038" cy="313690"/>
          </a:xfrm>
          <a:prstGeom prst="rect"/>
        </p:spPr>
        <p:txBody>
          <a:bodyPr anchor="t" bIns="0" lIns="0" rIns="0" rtlCol="0" tIns="0">
            <a:spAutoFit/>
          </a:bodyPr>
          <a:p>
            <a:pPr algn="ctr">
              <a:lnSpc>
                <a:spcPts val="2660"/>
              </a:lnSpc>
              <a:spcBef>
                <a:spcPct val="0"/>
              </a:spcBef>
            </a:pPr>
            <a:r>
              <a:rPr sz="1900" lang="en-US" spc="152">
                <a:solidFill>
                  <a:srgbClr val="FFFFFF">
                    <a:alpha val="89804"/>
                  </a:srgbClr>
                </a:solidFill>
                <a:ea typeface="思源黑体-粗体" panose="020B0400000000000000"/>
              </a:rPr>
              <a:t>研究思路及方法</a:t>
            </a:r>
            <a:endParaRPr sz="1900" lang="en-US" spc="152">
              <a:solidFill>
                <a:srgbClr val="FFFFFF">
                  <a:alpha val="89804"/>
                </a:srgbClr>
              </a:solidFill>
              <a:ea typeface="思源黑体-粗体" panose="020B0400000000000000"/>
            </a:endParaRPr>
          </a:p>
        </p:txBody>
      </p:sp>
      <p:sp>
        <p:nvSpPr>
          <p:cNvPr id="1048855" name="TextBox 34"/>
          <p:cNvSpPr txBox="1"/>
          <p:nvPr/>
        </p:nvSpPr>
        <p:spPr>
          <a:xfrm>
            <a:off x="265168" y="7615621"/>
            <a:ext cx="2016323" cy="356235"/>
          </a:xfrm>
          <a:prstGeom prst="rect"/>
        </p:spPr>
        <p:txBody>
          <a:bodyPr anchor="t" bIns="0" lIns="0" rIns="0" rtlCol="0" tIns="0">
            <a:spAutoFit/>
          </a:bodyPr>
          <a:p>
            <a:pPr algn="ctr">
              <a:lnSpc>
                <a:spcPts val="2940"/>
              </a:lnSpc>
              <a:spcBef>
                <a:spcPct val="0"/>
              </a:spcBef>
            </a:pPr>
            <a:r>
              <a:rPr sz="2100" lang="en-US" spc="168">
                <a:solidFill>
                  <a:srgbClr val="FFFFFF"/>
                </a:solidFill>
                <a:ea typeface="思源黑体-粗体 Bold" panose="020B0800000000000000"/>
              </a:rPr>
              <a:t>研究进度及安排</a:t>
            </a:r>
            <a:endParaRPr sz="2100" lang="en-US" spc="168">
              <a:solidFill>
                <a:srgbClr val="FFFFFF"/>
              </a:solidFill>
              <a:ea typeface="思源黑体-粗体 Bold" panose="020B0800000000000000"/>
            </a:endParaRPr>
          </a:p>
        </p:txBody>
      </p:sp>
      <p:sp>
        <p:nvSpPr>
          <p:cNvPr id="1048856" name="文本框 99"/>
          <p:cNvSpPr txBox="1"/>
          <p:nvPr/>
        </p:nvSpPr>
        <p:spPr>
          <a:xfrm>
            <a:off x="2756535" y="1791335"/>
            <a:ext cx="15375255" cy="7477760"/>
          </a:xfrm>
          <a:prstGeom prst="rect"/>
          <a:noFill/>
          <a:ln w="9525">
            <a:noFill/>
          </a:ln>
        </p:spPr>
        <p:txBody>
          <a:bodyPr wrap="square">
            <a:spAutoFit/>
          </a:bodyPr>
          <a:p>
            <a:pPr indent="355600"/>
            <a:r>
              <a:rPr altLang="zh-CN" b="1" sz="3200" lang="en-US">
                <a:latin typeface="微软雅黑" panose="020B0503020204020204" charset="-122"/>
                <a:ea typeface="微软雅黑" panose="020B0503020204020204" charset="-122"/>
              </a:rPr>
              <a:t>   </a:t>
            </a:r>
            <a:r>
              <a:rPr b="1" sz="3200" lang="zh-CN">
                <a:latin typeface="微软雅黑" panose="020B0503020204020204" charset="-122"/>
                <a:ea typeface="微软雅黑" panose="020B0503020204020204" charset="-122"/>
              </a:rPr>
              <a:t>通过中美两国政治选举的差异性比较可以看出，双方在选举制度上存在一些特点。
      </a:t>
            </a:r>
            <a:endParaRPr b="1" sz="3200" lang="zh-CN">
              <a:latin typeface="微软雅黑" panose="020B0503020204020204" charset="-122"/>
              <a:ea typeface="微软雅黑" panose="020B0503020204020204" charset="-122"/>
            </a:endParaRPr>
          </a:p>
          <a:p>
            <a:pPr indent="355600"/>
            <a:endParaRPr b="1" sz="3200" lang="zh-CN">
              <a:latin typeface="微软雅黑" panose="020B0503020204020204" charset="-122"/>
              <a:ea typeface="微软雅黑" panose="020B0503020204020204" charset="-122"/>
            </a:endParaRPr>
          </a:p>
          <a:p>
            <a:pPr indent="355600"/>
            <a:r>
              <a:rPr b="1" sz="3200" lang="zh-CN">
                <a:latin typeface="微软雅黑" panose="020B0503020204020204" charset="-122"/>
                <a:ea typeface="微软雅黑" panose="020B0503020204020204" charset="-122"/>
              </a:rPr>
              <a:t>    </a:t>
            </a:r>
            <a:r>
              <a:rPr altLang="zh-CN" b="1" sz="3200" lang="en-US">
                <a:latin typeface="微软雅黑" panose="020B0503020204020204" charset="-122"/>
                <a:ea typeface="微软雅黑" panose="020B0503020204020204" charset="-122"/>
              </a:rPr>
              <a:t>1.</a:t>
            </a:r>
            <a:r>
              <a:rPr b="1" sz="3200" lang="zh-CN">
                <a:solidFill>
                  <a:srgbClr val="C00000"/>
                </a:solidFill>
                <a:latin typeface="微软雅黑" panose="020B0503020204020204" charset="-122"/>
                <a:ea typeface="微软雅黑" panose="020B0503020204020204" charset="-122"/>
              </a:rPr>
              <a:t>广泛性。</a:t>
            </a:r>
            <a:r>
              <a:rPr b="1" sz="3200" lang="zh-CN">
                <a:latin typeface="微软雅黑" panose="020B0503020204020204" charset="-122"/>
                <a:ea typeface="微软雅黑" panose="020B0503020204020204" charset="-122"/>
              </a:rPr>
              <a:t>无论中美两国选举的程序和方式如何，双方选举都是面向全社会，将广大人群纳入到选举范围之内，因而体现了选举过程中最广泛人群参与的特点。
       </a:t>
            </a:r>
            <a:r>
              <a:rPr altLang="zh-CN" b="1" sz="3200" lang="en-US">
                <a:latin typeface="微软雅黑" panose="020B0503020204020204" charset="-122"/>
                <a:ea typeface="微软雅黑" panose="020B0503020204020204" charset="-122"/>
              </a:rPr>
              <a:t>2.</a:t>
            </a:r>
            <a:r>
              <a:rPr b="1" sz="3200" lang="zh-CN">
                <a:solidFill>
                  <a:srgbClr val="C00000"/>
                </a:solidFill>
                <a:latin typeface="微软雅黑" panose="020B0503020204020204" charset="-122"/>
                <a:ea typeface="微软雅黑" panose="020B0503020204020204" charset="-122"/>
              </a:rPr>
              <a:t>平等性。</a:t>
            </a:r>
            <a:r>
              <a:rPr b="1" sz="3200" lang="zh-CN">
                <a:latin typeface="微软雅黑" panose="020B0503020204020204" charset="-122"/>
                <a:ea typeface="微软雅黑" panose="020B0503020204020204" charset="-122"/>
              </a:rPr>
              <a:t>对于中美两国来说，两国选民在参与选举的过程中，都具有平等性特点，尤其是对于普通选民来说，在选举人与被选举人的年龄结构和权利及义务上，都具有平等性。
       </a:t>
            </a:r>
            <a:r>
              <a:rPr altLang="zh-CN" b="1" sz="3200" lang="en-US">
                <a:latin typeface="微软雅黑" panose="020B0503020204020204" charset="-122"/>
                <a:ea typeface="微软雅黑" panose="020B0503020204020204" charset="-122"/>
              </a:rPr>
              <a:t>3.</a:t>
            </a:r>
            <a:r>
              <a:rPr b="1" sz="3200" lang="zh-CN">
                <a:solidFill>
                  <a:srgbClr val="C00000"/>
                </a:solidFill>
                <a:latin typeface="微软雅黑" panose="020B0503020204020204" charset="-122"/>
                <a:ea typeface="微软雅黑" panose="020B0503020204020204" charset="-122"/>
              </a:rPr>
              <a:t>独立性。</a:t>
            </a:r>
            <a:r>
              <a:rPr b="1" sz="3200" lang="zh-CN">
                <a:latin typeface="微软雅黑" panose="020B0503020204020204" charset="-122"/>
                <a:ea typeface="微软雅黑" panose="020B0503020204020204" charset="-122"/>
              </a:rPr>
              <a:t>中美两国由于历史背景、文化传统、意识形态、政治制度等方面存在很多不同，因而双方的政治选举具有各自的独立性，不仅在选举经费上，而且在当选制度上，有很大的不同。
       </a:t>
            </a:r>
            <a:r>
              <a:rPr altLang="zh-CN" b="1" sz="3200" lang="en-US">
                <a:latin typeface="微软雅黑" panose="020B0503020204020204" charset="-122"/>
                <a:ea typeface="微软雅黑" panose="020B0503020204020204" charset="-122"/>
              </a:rPr>
              <a:t>4.</a:t>
            </a:r>
            <a:r>
              <a:rPr b="1" sz="3200" lang="zh-CN">
                <a:solidFill>
                  <a:srgbClr val="C00000"/>
                </a:solidFill>
                <a:latin typeface="微软雅黑" panose="020B0503020204020204" charset="-122"/>
                <a:ea typeface="微软雅黑" panose="020B0503020204020204" charset="-122"/>
              </a:rPr>
              <a:t>稳定性。</a:t>
            </a:r>
            <a:r>
              <a:rPr b="1" sz="3200" lang="zh-CN">
                <a:latin typeface="微软雅黑" panose="020B0503020204020204" charset="-122"/>
                <a:ea typeface="微软雅黑" panose="020B0503020204020204" charset="-122"/>
              </a:rPr>
              <a:t>虽然中美双方政治选举制度不同，但是两国在多年的政治选举中依据各自制定的规则，使双方的政治生态保持了长期的稳定性，这也在一定程度上反映出两国政治选举制度的优越性。因此，中美两国政治选举制度具有符合本国国情的社会规则和历史特点。</a:t>
            </a:r>
            <a:endParaRPr altLang="en-US" b="1" sz="3200" lang="zh-CN">
              <a:latin typeface="微软雅黑" panose="020B0503020204020204" charset="-122"/>
              <a:ea typeface="微软雅黑" panose="020B0503020204020204" charset="-122"/>
            </a:endParaRPr>
          </a:p>
        </p:txBody>
      </p:sp>
      <p:pic>
        <p:nvPicPr>
          <p:cNvPr id="2097234" name="图片 65"/>
          <p:cNvPicPr>
            <a:picLocks noChangeAspect="1"/>
          </p:cNvPicPr>
          <p:nvPr/>
        </p:nvPicPr>
        <p:blipFill>
          <a:blip xmlns:r="http://schemas.openxmlformats.org/officeDocument/2006/relationships" r:embed="rId4"/>
          <a:stretch>
            <a:fillRect/>
          </a:stretch>
        </p:blipFill>
        <p:spPr>
          <a:xfrm>
            <a:off x="323850" y="-72390"/>
            <a:ext cx="1899285" cy="1863725"/>
          </a:xfrm>
          <a:prstGeom prst="rect"/>
        </p:spPr>
      </p:pic>
      <p:sp>
        <p:nvSpPr>
          <p:cNvPr id="1048857" name="TextBox 57"/>
          <p:cNvSpPr txBox="1"/>
          <p:nvPr/>
        </p:nvSpPr>
        <p:spPr>
          <a:xfrm>
            <a:off x="3141980" y="599440"/>
            <a:ext cx="8990965" cy="717550"/>
          </a:xfrm>
          <a:prstGeom prst="rect"/>
        </p:spPr>
        <p:txBody>
          <a:bodyPr anchor="t" bIns="0" lIns="0" rIns="0" rtlCol="0" tIns="0" wrap="square">
            <a:spAutoFit/>
          </a:bodyPr>
          <a:p>
            <a:pPr>
              <a:lnSpc>
                <a:spcPts val="5600"/>
              </a:lnSpc>
              <a:spcBef>
                <a:spcPct val="0"/>
              </a:spcBef>
            </a:pPr>
            <a:r>
              <a:rPr b="1" sz="4400" lang="en-US" spc="320">
                <a:solidFill>
                  <a:srgbClr val="002E6B"/>
                </a:solidFill>
                <a:effectLst/>
                <a:latin typeface="华文新魏" panose="02010800040101010101" charset="-122"/>
                <a:ea typeface="华文新魏" panose="02010800040101010101" charset="-122"/>
              </a:rPr>
              <a:t>中西选举制度差异</a:t>
            </a:r>
            <a:r>
              <a:rPr altLang="en-US" b="1" sz="4400" lang="zh-CN" spc="320">
                <a:solidFill>
                  <a:srgbClr val="002E6B"/>
                </a:solidFill>
                <a:effectLst/>
                <a:latin typeface="华文新魏" panose="02010800040101010101" charset="-122"/>
                <a:ea typeface="华文新魏" panose="02010800040101010101" charset="-122"/>
              </a:rPr>
              <a:t>特点比较分析</a:t>
            </a:r>
            <a:endParaRPr altLang="en-US" b="1" sz="4400" lang="zh-CN" spc="320">
              <a:solidFill>
                <a:srgbClr val="002E6B"/>
              </a:solidFill>
              <a:effectLst/>
              <a:latin typeface="华文新魏" panose="02010800040101010101" charset="-122"/>
              <a:ea typeface="华文新魏" panose="02010800040101010101" charset="-122"/>
            </a:endParaRPr>
          </a:p>
        </p:txBody>
      </p:sp>
      <p:pic>
        <p:nvPicPr>
          <p:cNvPr id="2097235" name="图片 35"/>
          <p:cNvPicPr>
            <a:picLocks noChangeAspect="1"/>
          </p:cNvPicPr>
          <p:nvPr/>
        </p:nvPicPr>
        <p:blipFill>
          <a:blip xmlns:r="http://schemas.openxmlformats.org/officeDocument/2006/relationships" r:embed="rId5"/>
          <a:stretch>
            <a:fillRect/>
          </a:stretch>
        </p:blipFill>
        <p:spPr>
          <a:xfrm>
            <a:off x="-25400" y="3204210"/>
            <a:ext cx="2589530" cy="5728335"/>
          </a:xfrm>
          <a:prstGeom prst="rec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pic>
        <p:nvPicPr>
          <p:cNvPr id="2097236" name="Picture 2"/>
          <p:cNvPicPr>
            <a:picLocks noChangeAspect="1"/>
          </p:cNvPicPr>
          <p:nvPr/>
        </p:nvPicPr>
        <p:blipFill>
          <a:blip xmlns:r="http://schemas.openxmlformats.org/officeDocument/2006/relationships" r:embed="rId1">
            <a:alphaModFix amt="47000"/>
          </a:blip>
          <a:srcRect l="16361" t="15871" r="1189" b="14584"/>
          <a:stretch>
            <a:fillRect/>
          </a:stretch>
        </p:blipFill>
        <p:spPr>
          <a:xfrm>
            <a:off x="0" y="0"/>
            <a:ext cx="18288000" cy="10287000"/>
          </a:xfrm>
          <a:prstGeom prst="rect"/>
        </p:spPr>
      </p:pic>
      <p:grpSp>
        <p:nvGrpSpPr>
          <p:cNvPr id="125" name="Group 3"/>
          <p:cNvGrpSpPr/>
          <p:nvPr/>
        </p:nvGrpSpPr>
        <p:grpSpPr>
          <a:xfrm rot="5400000">
            <a:off x="-4792257" y="3547237"/>
            <a:ext cx="11827123" cy="3271310"/>
            <a:chOff x="0" y="0"/>
            <a:chExt cx="15769498" cy="4361746"/>
          </a:xfrm>
        </p:grpSpPr>
        <p:grpSp>
          <p:nvGrpSpPr>
            <p:cNvPr id="126" name="Group 4"/>
            <p:cNvGrpSpPr/>
            <p:nvPr/>
          </p:nvGrpSpPr>
          <p:grpSpPr>
            <a:xfrm rot="-5400000">
              <a:off x="6314462" y="-5093290"/>
              <a:ext cx="4114800" cy="14795272"/>
              <a:chOff x="0" y="0"/>
              <a:chExt cx="812800" cy="2922523"/>
            </a:xfrm>
          </p:grpSpPr>
          <p:sp>
            <p:nvSpPr>
              <p:cNvPr id="1048858" name="Freeform 5"/>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859" name="TextBox 6"/>
              <p:cNvSpPr txBox="1"/>
              <p:nvPr/>
            </p:nvSpPr>
            <p:spPr>
              <a:xfrm>
                <a:off x="0" y="-19050"/>
                <a:ext cx="812800" cy="831850"/>
              </a:xfrm>
              <a:prstGeom prst="rect"/>
            </p:spPr>
            <p:txBody>
              <a:bodyPr anchor="ctr" bIns="50800" lIns="50800" rIns="50800" rtlCol="0" tIns="50800"/>
              <a:p>
                <a:pPr algn="ctr">
                  <a:lnSpc>
                    <a:spcPts val="1340"/>
                  </a:lnSpc>
                </a:pPr>
              </a:p>
            </p:txBody>
          </p:sp>
        </p:grpSp>
        <p:pic>
          <p:nvPicPr>
            <p:cNvPr id="2097237"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127" name="Group 8"/>
            <p:cNvGrpSpPr/>
            <p:nvPr/>
          </p:nvGrpSpPr>
          <p:grpSpPr>
            <a:xfrm rot="0">
              <a:off x="367992" y="240666"/>
              <a:ext cx="3183607" cy="3468782"/>
              <a:chOff x="0" y="0"/>
              <a:chExt cx="1104808" cy="1203772"/>
            </a:xfrm>
          </p:grpSpPr>
          <p:sp>
            <p:nvSpPr>
              <p:cNvPr id="1048860"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861"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128" name="Group 11"/>
            <p:cNvGrpSpPr/>
            <p:nvPr/>
          </p:nvGrpSpPr>
          <p:grpSpPr>
            <a:xfrm rot="5400000">
              <a:off x="2053795" y="1702898"/>
              <a:ext cx="3492666" cy="513049"/>
              <a:chOff x="0" y="0"/>
              <a:chExt cx="812800" cy="119395"/>
            </a:xfrm>
          </p:grpSpPr>
          <p:sp>
            <p:nvSpPr>
              <p:cNvPr id="1048862"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863"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sp>
          <p:nvSpPr>
            <p:cNvPr id="1048864" name="AutoShape 14"/>
            <p:cNvSpPr/>
            <p:nvPr/>
          </p:nvSpPr>
          <p:spPr>
            <a:xfrm rot="-5400000">
              <a:off x="4732717" y="1971823"/>
              <a:ext cx="3429000" cy="0"/>
            </a:xfrm>
            <a:prstGeom prst="line"/>
            <a:ln w="14458" cap="flat">
              <a:solidFill>
                <a:srgbClr val="FFFFFF"/>
              </a:solidFill>
              <a:prstDash val="solid"/>
              <a:headEnd type="none" w="sm" len="sm"/>
              <a:tailEnd type="none" w="sm" len="sm"/>
            </a:ln>
          </p:spPr>
        </p:sp>
        <p:sp>
          <p:nvSpPr>
            <p:cNvPr id="1048865" name="AutoShape 15"/>
            <p:cNvSpPr/>
            <p:nvPr/>
          </p:nvSpPr>
          <p:spPr>
            <a:xfrm rot="-5400000">
              <a:off x="6689127" y="1971823"/>
              <a:ext cx="3429000" cy="0"/>
            </a:xfrm>
            <a:prstGeom prst="line"/>
            <a:ln w="14458" cap="flat">
              <a:solidFill>
                <a:srgbClr val="FFFFFF"/>
              </a:solidFill>
              <a:prstDash val="solid"/>
              <a:headEnd type="none" w="sm" len="sm"/>
              <a:tailEnd type="none" w="sm" len="sm"/>
            </a:ln>
          </p:spPr>
        </p:sp>
        <p:sp>
          <p:nvSpPr>
            <p:cNvPr id="1048866" name="AutoShape 16"/>
            <p:cNvSpPr/>
            <p:nvPr/>
          </p:nvSpPr>
          <p:spPr>
            <a:xfrm rot="-5400000">
              <a:off x="8645537" y="1971823"/>
              <a:ext cx="3429000" cy="0"/>
            </a:xfrm>
            <a:prstGeom prst="line"/>
            <a:ln w="14458" cap="flat">
              <a:solidFill>
                <a:srgbClr val="FFFFFF"/>
              </a:solidFill>
              <a:prstDash val="solid"/>
              <a:headEnd type="none" w="sm" len="sm"/>
              <a:tailEnd type="none" w="sm" len="sm"/>
            </a:ln>
          </p:spPr>
        </p:sp>
        <p:sp>
          <p:nvSpPr>
            <p:cNvPr id="1048867" name="AutoShape 17"/>
            <p:cNvSpPr/>
            <p:nvPr/>
          </p:nvSpPr>
          <p:spPr>
            <a:xfrm rot="-5400000">
              <a:off x="10601947" y="1971823"/>
              <a:ext cx="3429000" cy="0"/>
            </a:xfrm>
            <a:prstGeom prst="line"/>
            <a:ln w="14458" cap="flat">
              <a:solidFill>
                <a:srgbClr val="FFFFFF"/>
              </a:solidFill>
              <a:prstDash val="solid"/>
              <a:headEnd type="none" w="sm" len="sm"/>
              <a:tailEnd type="none" w="sm" len="sm"/>
            </a:ln>
          </p:spPr>
        </p:sp>
      </p:grpSp>
      <p:pic>
        <p:nvPicPr>
          <p:cNvPr id="2097238" name="Picture 26"/>
          <p:cNvPicPr>
            <a:picLocks noChangeAspect="1"/>
          </p:cNvPicPr>
          <p:nvPr/>
        </p:nvPicPr>
        <p:blipFill>
          <a:blip xmlns:r="http://schemas.openxmlformats.org/officeDocument/2006/relationships" r:embed="rId3"/>
          <a:srcRect/>
          <a:stretch>
            <a:fillRect/>
          </a:stretch>
        </p:blipFill>
        <p:spPr>
          <a:xfrm rot="-5400000">
            <a:off x="17424099" y="812360"/>
            <a:ext cx="109866" cy="439465"/>
          </a:xfrm>
          <a:prstGeom prst="rect"/>
        </p:spPr>
      </p:pic>
      <p:sp>
        <p:nvSpPr>
          <p:cNvPr id="1048868" name="AutoShape 27"/>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sp>
        <p:nvSpPr>
          <p:cNvPr id="1048869" name="TextBox 29"/>
          <p:cNvSpPr txBox="1"/>
          <p:nvPr/>
        </p:nvSpPr>
        <p:spPr>
          <a:xfrm>
            <a:off x="3141847" y="618385"/>
            <a:ext cx="7301737" cy="717550"/>
          </a:xfrm>
          <a:prstGeom prst="rect"/>
        </p:spPr>
        <p:txBody>
          <a:bodyPr anchor="t" bIns="0" lIns="0" rIns="0" rtlCol="0" tIns="0">
            <a:spAutoFit/>
          </a:bodyPr>
          <a:p>
            <a:pPr>
              <a:lnSpc>
                <a:spcPts val="5600"/>
              </a:lnSpc>
              <a:spcBef>
                <a:spcPct val="0"/>
              </a:spcBef>
            </a:pPr>
            <a:r>
              <a:rPr sz="7200" lang="en-US" spc="320">
                <a:solidFill>
                  <a:srgbClr val="002E6B"/>
                </a:solidFill>
                <a:latin typeface="华文新魏" panose="02010800040101010101" charset="-122"/>
                <a:ea typeface="华文新魏" panose="02010800040101010101" charset="-122"/>
              </a:rPr>
              <a:t>总结</a:t>
            </a:r>
            <a:endParaRPr sz="7200" lang="en-US" spc="320">
              <a:solidFill>
                <a:srgbClr val="002E6B"/>
              </a:solidFill>
              <a:latin typeface="华文新魏" panose="02010800040101010101" charset="-122"/>
              <a:ea typeface="华文新魏" panose="02010800040101010101" charset="-122"/>
            </a:endParaRPr>
          </a:p>
        </p:txBody>
      </p:sp>
      <p:sp>
        <p:nvSpPr>
          <p:cNvPr id="1048870" name="TextBox 31"/>
          <p:cNvSpPr txBox="1"/>
          <p:nvPr/>
        </p:nvSpPr>
        <p:spPr>
          <a:xfrm>
            <a:off x="361311" y="3213549"/>
            <a:ext cx="1824038" cy="313690"/>
          </a:xfrm>
          <a:prstGeom prst="rect"/>
        </p:spPr>
        <p:txBody>
          <a:bodyPr anchor="t" bIns="0" lIns="0" rIns="0" rtlCol="0" tIns="0">
            <a:spAutoFit/>
          </a:bodyPr>
          <a:p>
            <a:pPr algn="ctr">
              <a:lnSpc>
                <a:spcPts val="2660"/>
              </a:lnSpc>
              <a:spcBef>
                <a:spcPct val="0"/>
              </a:spcBef>
            </a:pPr>
            <a:r>
              <a:rPr sz="1900" lang="en-US" spc="152">
                <a:solidFill>
                  <a:srgbClr val="FFFFFF">
                    <a:alpha val="89804"/>
                  </a:srgbClr>
                </a:solidFill>
                <a:ea typeface="思源黑体-粗体" panose="020B0400000000000000"/>
              </a:rPr>
              <a:t>研究背景及意义</a:t>
            </a:r>
            <a:endParaRPr sz="1900" lang="en-US" spc="152">
              <a:solidFill>
                <a:srgbClr val="FFFFFF">
                  <a:alpha val="89804"/>
                </a:srgbClr>
              </a:solidFill>
              <a:ea typeface="思源黑体-粗体" panose="020B0400000000000000"/>
            </a:endParaRPr>
          </a:p>
        </p:txBody>
      </p:sp>
      <p:sp>
        <p:nvSpPr>
          <p:cNvPr id="1048871" name="TextBox 32"/>
          <p:cNvSpPr txBox="1"/>
          <p:nvPr/>
        </p:nvSpPr>
        <p:spPr>
          <a:xfrm>
            <a:off x="361311" y="4686879"/>
            <a:ext cx="1824038" cy="313690"/>
          </a:xfrm>
          <a:prstGeom prst="rect"/>
        </p:spPr>
        <p:txBody>
          <a:bodyPr anchor="t" bIns="0" lIns="0" rIns="0" rtlCol="0" tIns="0">
            <a:spAutoFit/>
          </a:bodyPr>
          <a:p>
            <a:pPr algn="ctr">
              <a:lnSpc>
                <a:spcPts val="2660"/>
              </a:lnSpc>
              <a:spcBef>
                <a:spcPct val="0"/>
              </a:spcBef>
            </a:pPr>
            <a:r>
              <a:rPr sz="1900" lang="en-US" spc="152">
                <a:solidFill>
                  <a:srgbClr val="FFFFFF">
                    <a:alpha val="89804"/>
                  </a:srgbClr>
                </a:solidFill>
                <a:ea typeface="思源黑体-粗体" panose="020B0400000000000000"/>
              </a:rPr>
              <a:t>研究内容及目标</a:t>
            </a:r>
            <a:endParaRPr sz="1900" lang="en-US" spc="152">
              <a:solidFill>
                <a:srgbClr val="FFFFFF">
                  <a:alpha val="89804"/>
                </a:srgbClr>
              </a:solidFill>
              <a:ea typeface="思源黑体-粗体" panose="020B0400000000000000"/>
            </a:endParaRPr>
          </a:p>
        </p:txBody>
      </p:sp>
      <p:sp>
        <p:nvSpPr>
          <p:cNvPr id="1048872" name="TextBox 33"/>
          <p:cNvSpPr txBox="1"/>
          <p:nvPr/>
        </p:nvSpPr>
        <p:spPr>
          <a:xfrm>
            <a:off x="361311" y="6153100"/>
            <a:ext cx="1824038" cy="313690"/>
          </a:xfrm>
          <a:prstGeom prst="rect"/>
        </p:spPr>
        <p:txBody>
          <a:bodyPr anchor="t" bIns="0" lIns="0" rIns="0" rtlCol="0" tIns="0">
            <a:spAutoFit/>
          </a:bodyPr>
          <a:p>
            <a:pPr algn="ctr">
              <a:lnSpc>
                <a:spcPts val="2660"/>
              </a:lnSpc>
              <a:spcBef>
                <a:spcPct val="0"/>
              </a:spcBef>
            </a:pPr>
            <a:r>
              <a:rPr sz="1900" lang="en-US" spc="152">
                <a:solidFill>
                  <a:srgbClr val="FFFFFF">
                    <a:alpha val="89804"/>
                  </a:srgbClr>
                </a:solidFill>
                <a:ea typeface="思源黑体-粗体" panose="020B0400000000000000"/>
              </a:rPr>
              <a:t>研究思路及方法</a:t>
            </a:r>
            <a:endParaRPr sz="1900" lang="en-US" spc="152">
              <a:solidFill>
                <a:srgbClr val="FFFFFF">
                  <a:alpha val="89804"/>
                </a:srgbClr>
              </a:solidFill>
              <a:ea typeface="思源黑体-粗体" panose="020B0400000000000000"/>
            </a:endParaRPr>
          </a:p>
        </p:txBody>
      </p:sp>
      <p:sp>
        <p:nvSpPr>
          <p:cNvPr id="1048873" name="TextBox 34"/>
          <p:cNvSpPr txBox="1"/>
          <p:nvPr/>
        </p:nvSpPr>
        <p:spPr>
          <a:xfrm>
            <a:off x="265168" y="7615621"/>
            <a:ext cx="2016323" cy="356235"/>
          </a:xfrm>
          <a:prstGeom prst="rect"/>
        </p:spPr>
        <p:txBody>
          <a:bodyPr anchor="t" bIns="0" lIns="0" rIns="0" rtlCol="0" tIns="0">
            <a:spAutoFit/>
          </a:bodyPr>
          <a:p>
            <a:pPr algn="ctr">
              <a:lnSpc>
                <a:spcPts val="2940"/>
              </a:lnSpc>
              <a:spcBef>
                <a:spcPct val="0"/>
              </a:spcBef>
            </a:pPr>
            <a:r>
              <a:rPr sz="2100" lang="en-US" spc="168">
                <a:solidFill>
                  <a:srgbClr val="FFFFFF"/>
                </a:solidFill>
                <a:ea typeface="思源黑体-粗体 Bold" panose="020B0800000000000000"/>
              </a:rPr>
              <a:t>研究进度及安排</a:t>
            </a:r>
            <a:endParaRPr sz="2100" lang="en-US" spc="168">
              <a:solidFill>
                <a:srgbClr val="FFFFFF"/>
              </a:solidFill>
              <a:ea typeface="思源黑体-粗体 Bold" panose="020B0800000000000000"/>
            </a:endParaRPr>
          </a:p>
        </p:txBody>
      </p:sp>
      <p:sp>
        <p:nvSpPr>
          <p:cNvPr id="1048874" name="文本框 99"/>
          <p:cNvSpPr txBox="1"/>
          <p:nvPr/>
        </p:nvSpPr>
        <p:spPr>
          <a:xfrm>
            <a:off x="2756535" y="1927225"/>
            <a:ext cx="15101570" cy="5631180"/>
          </a:xfrm>
          <a:prstGeom prst="rect"/>
          <a:noFill/>
          <a:ln w="9525">
            <a:noFill/>
          </a:ln>
        </p:spPr>
        <p:txBody>
          <a:bodyPr wrap="square">
            <a:spAutoFit/>
          </a:bodyPr>
          <a:p>
            <a:pPr indent="355600"/>
            <a:r>
              <a:rPr altLang="zh-CN" b="1" sz="3600" lang="en-US">
                <a:latin typeface="微软雅黑" panose="020B0503020204020204" charset="-122"/>
                <a:ea typeface="微软雅黑" panose="020B0503020204020204" charset="-122"/>
              </a:rPr>
              <a:t>   </a:t>
            </a:r>
            <a:r>
              <a:rPr b="1" sz="3600" lang="zh-CN">
                <a:latin typeface="微软雅黑" panose="020B0503020204020204" charset="-122"/>
                <a:ea typeface="微软雅黑" panose="020B0503020204020204" charset="-122"/>
              </a:rPr>
              <a:t>纵观美国总统大选，表面看来十分民主，选举制度也十分完善，但</a:t>
            </a:r>
            <a:r>
              <a:rPr b="1" sz="3600" lang="zh-CN">
                <a:solidFill>
                  <a:srgbClr val="C00000"/>
                </a:solidFill>
                <a:latin typeface="微软雅黑" panose="020B0503020204020204" charset="-122"/>
                <a:ea typeface="微软雅黑" panose="020B0503020204020204" charset="-122"/>
              </a:rPr>
              <a:t>原则与实践相矛盾</a:t>
            </a:r>
            <a:r>
              <a:rPr b="1" sz="3600" lang="zh-CN">
                <a:latin typeface="微软雅黑" panose="020B0503020204020204" charset="-122"/>
                <a:ea typeface="微软雅黑" panose="020B0503020204020204" charset="-122"/>
              </a:rPr>
              <a:t>。事实上，西方国家自由与平等的理想仍然更多地仅仅停留于原则，但在实践中仍然有许多因素阻碍着这些理想的真正实现。美国选举制度的原则与实践的矛盾，主要表现为</a:t>
            </a:r>
            <a:r>
              <a:rPr b="1" sz="3600" lang="zh-CN">
                <a:solidFill>
                  <a:srgbClr val="C00000"/>
                </a:solidFill>
                <a:latin typeface="微软雅黑" panose="020B0503020204020204" charset="-122"/>
                <a:ea typeface="微软雅黑" panose="020B0503020204020204" charset="-122"/>
              </a:rPr>
              <a:t>自由和平等理想在形式上的实现与实质上的不足之间的矛盾</a:t>
            </a:r>
            <a:r>
              <a:rPr b="1" sz="3600" lang="zh-CN">
                <a:latin typeface="微软雅黑" panose="020B0503020204020204" charset="-122"/>
                <a:ea typeface="微软雅黑" panose="020B0503020204020204" charset="-122"/>
              </a:rPr>
              <a:t>。</a:t>
            </a:r>
            <a:endParaRPr b="1" sz="3600" lang="zh-CN">
              <a:latin typeface="微软雅黑" panose="020B0503020204020204" charset="-122"/>
              <a:ea typeface="微软雅黑" panose="020B0503020204020204" charset="-122"/>
            </a:endParaRPr>
          </a:p>
          <a:p>
            <a:pPr indent="355600"/>
            <a:endParaRPr b="1" sz="3600" lang="zh-CN">
              <a:latin typeface="微软雅黑" panose="020B0503020204020204" charset="-122"/>
              <a:ea typeface="微软雅黑" panose="020B0503020204020204" charset="-122"/>
            </a:endParaRPr>
          </a:p>
          <a:p>
            <a:pPr indent="355600"/>
            <a:r>
              <a:rPr b="1" sz="3600" lang="zh-CN">
                <a:latin typeface="微软雅黑" panose="020B0503020204020204" charset="-122"/>
                <a:ea typeface="微软雅黑" panose="020B0503020204020204" charset="-122"/>
              </a:rPr>
              <a:t>    那么与之相比，中国的</a:t>
            </a:r>
            <a:r>
              <a:rPr b="1" sz="3600" lang="zh-CN">
                <a:solidFill>
                  <a:srgbClr val="C00000"/>
                </a:solidFill>
                <a:latin typeface="微软雅黑" panose="020B0503020204020204" charset="-122"/>
                <a:ea typeface="微软雅黑" panose="020B0503020204020204" charset="-122"/>
              </a:rPr>
              <a:t>选举制度原则与实践是相统一</a:t>
            </a:r>
            <a:r>
              <a:rPr b="1" sz="3600" lang="zh-CN">
                <a:latin typeface="微软雅黑" panose="020B0503020204020204" charset="-122"/>
                <a:ea typeface="微软雅黑" panose="020B0503020204020204" charset="-122"/>
              </a:rPr>
              <a:t>的。 中国的选举具有广泛性和真实性，享有选举权的人比较普遍，选举经费由国库开支，并有各种物质的、法律的、制度的保障。</a:t>
            </a:r>
            <a:endParaRPr b="1" sz="3600" lang="zh-CN">
              <a:latin typeface="微软雅黑" panose="020B0503020204020204" charset="-122"/>
              <a:ea typeface="微软雅黑" panose="020B0503020204020204" charset="-122"/>
            </a:endParaRPr>
          </a:p>
          <a:p>
            <a:pPr indent="355600"/>
            <a:r>
              <a:rPr b="1" sz="3600" lang="zh-CN">
                <a:latin typeface="微软雅黑" panose="020B0503020204020204" charset="-122"/>
                <a:ea typeface="微软雅黑" panose="020B0503020204020204" charset="-122"/>
              </a:rPr>
              <a:t>   </a:t>
            </a:r>
            <a:endParaRPr b="1" sz="3600" lang="zh-CN">
              <a:latin typeface="微软雅黑" panose="020B0503020204020204" charset="-122"/>
              <a:ea typeface="微软雅黑" panose="020B0503020204020204" charset="-122"/>
            </a:endParaRPr>
          </a:p>
        </p:txBody>
      </p:sp>
      <p:pic>
        <p:nvPicPr>
          <p:cNvPr id="2097239" name="图片 65"/>
          <p:cNvPicPr>
            <a:picLocks noChangeAspect="1"/>
          </p:cNvPicPr>
          <p:nvPr/>
        </p:nvPicPr>
        <p:blipFill>
          <a:blip xmlns:r="http://schemas.openxmlformats.org/officeDocument/2006/relationships" r:embed="rId4"/>
          <a:stretch>
            <a:fillRect/>
          </a:stretch>
        </p:blipFill>
        <p:spPr>
          <a:xfrm>
            <a:off x="323850" y="-72390"/>
            <a:ext cx="1899285" cy="1863725"/>
          </a:xfrm>
          <a:prstGeom prst="rect"/>
        </p:spPr>
      </p:pic>
      <p:pic>
        <p:nvPicPr>
          <p:cNvPr id="2097240" name="图片 27"/>
          <p:cNvPicPr>
            <a:picLocks noChangeAspect="1"/>
          </p:cNvPicPr>
          <p:nvPr/>
        </p:nvPicPr>
        <p:blipFill>
          <a:blip xmlns:r="http://schemas.openxmlformats.org/officeDocument/2006/relationships" r:embed="rId5"/>
          <a:stretch>
            <a:fillRect/>
          </a:stretch>
        </p:blipFill>
        <p:spPr>
          <a:xfrm>
            <a:off x="-25400" y="3204210"/>
            <a:ext cx="2589530" cy="5728335"/>
          </a:xfrm>
          <a:prstGeom prst="rect"/>
        </p:spPr>
      </p:pic>
      <p:pic>
        <p:nvPicPr>
          <p:cNvPr id="2097241" name="图片 29"/>
          <p:cNvPicPr>
            <a:picLocks noChangeAspect="1"/>
          </p:cNvPicPr>
          <p:nvPr/>
        </p:nvPicPr>
        <p:blipFill>
          <a:blip xmlns:r="http://schemas.openxmlformats.org/officeDocument/2006/relationships" r:embed="rId6"/>
          <a:stretch>
            <a:fillRect/>
          </a:stretch>
        </p:blipFill>
        <p:spPr>
          <a:xfrm>
            <a:off x="2756535" y="7039610"/>
            <a:ext cx="5015230" cy="2955290"/>
          </a:xfrm>
          <a:prstGeom prst="rect"/>
        </p:spPr>
      </p:pic>
      <p:pic>
        <p:nvPicPr>
          <p:cNvPr id="2097242" name="图片 34"/>
          <p:cNvPicPr>
            <a:picLocks noChangeAspect="1"/>
          </p:cNvPicPr>
          <p:nvPr/>
        </p:nvPicPr>
        <p:blipFill>
          <a:blip xmlns:r="http://schemas.openxmlformats.org/officeDocument/2006/relationships" r:embed="rId7"/>
          <a:srcRect r="3773" b="6876"/>
          <a:stretch>
            <a:fillRect/>
          </a:stretch>
        </p:blipFill>
        <p:spPr>
          <a:xfrm>
            <a:off x="8009890" y="7039610"/>
            <a:ext cx="4878705" cy="2955925"/>
          </a:xfrm>
          <a:prstGeom prst="rect"/>
        </p:spPr>
      </p:pic>
      <p:pic>
        <p:nvPicPr>
          <p:cNvPr id="2097243" name="图片 36"/>
          <p:cNvPicPr>
            <a:picLocks noChangeAspect="1"/>
          </p:cNvPicPr>
          <p:nvPr/>
        </p:nvPicPr>
        <p:blipFill>
          <a:blip xmlns:r="http://schemas.openxmlformats.org/officeDocument/2006/relationships" r:embed="rId8"/>
          <a:stretch>
            <a:fillRect/>
          </a:stretch>
        </p:blipFill>
        <p:spPr>
          <a:xfrm>
            <a:off x="13126720" y="7039610"/>
            <a:ext cx="4572000" cy="2955925"/>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pic>
        <p:nvPicPr>
          <p:cNvPr id="2097155" name="Picture 2"/>
          <p:cNvPicPr>
            <a:picLocks noChangeAspect="1"/>
          </p:cNvPicPr>
          <p:nvPr/>
        </p:nvPicPr>
        <p:blipFill>
          <a:blip xmlns:r="http://schemas.openxmlformats.org/officeDocument/2006/relationships" r:embed="rId1">
            <a:alphaModFix amt="69000"/>
          </a:blip>
          <a:srcRect l="16361" t="15871" r="1189" b="14584"/>
          <a:stretch>
            <a:fillRect/>
          </a:stretch>
        </p:blipFill>
        <p:spPr>
          <a:xfrm>
            <a:off x="0" y="0"/>
            <a:ext cx="18288000" cy="10287000"/>
          </a:xfrm>
          <a:prstGeom prst="rect"/>
        </p:spPr>
      </p:pic>
      <p:grpSp>
        <p:nvGrpSpPr>
          <p:cNvPr id="44" name="Group 3"/>
          <p:cNvGrpSpPr/>
          <p:nvPr/>
        </p:nvGrpSpPr>
        <p:grpSpPr>
          <a:xfrm rot="0">
            <a:off x="456822" y="339643"/>
            <a:ext cx="17441466" cy="9483974"/>
            <a:chOff x="0" y="0"/>
            <a:chExt cx="19130303" cy="10402296"/>
          </a:xfrm>
        </p:grpSpPr>
        <p:sp>
          <p:nvSpPr>
            <p:cNvPr id="1048595" name="Freeform 4"/>
            <p:cNvSpPr/>
            <p:nvPr/>
          </p:nvSpPr>
          <p:spPr>
            <a:xfrm>
              <a:off x="0" y="0"/>
              <a:ext cx="19131573" cy="10403567"/>
            </a:xfrm>
            <a:custGeom>
              <a:avLst/>
              <a:ahLst/>
              <a:rect l="l" t="t" r="r" b="b"/>
              <a:pathLst>
                <a:path w="19131573" h="10403567">
                  <a:moveTo>
                    <a:pt x="4001573" y="10296886"/>
                  </a:moveTo>
                  <a:lnTo>
                    <a:pt x="14981465" y="10296886"/>
                  </a:lnTo>
                  <a:lnTo>
                    <a:pt x="14981465" y="10322286"/>
                  </a:lnTo>
                  <a:lnTo>
                    <a:pt x="4001573" y="10322286"/>
                  </a:lnTo>
                  <a:lnTo>
                    <a:pt x="4001573" y="10296886"/>
                  </a:lnTo>
                  <a:close/>
                  <a:moveTo>
                    <a:pt x="4001573" y="10218146"/>
                  </a:moveTo>
                  <a:lnTo>
                    <a:pt x="14981465" y="10218146"/>
                  </a:lnTo>
                  <a:lnTo>
                    <a:pt x="14981465" y="10243546"/>
                  </a:lnTo>
                  <a:lnTo>
                    <a:pt x="4001573" y="10243546"/>
                  </a:lnTo>
                  <a:lnTo>
                    <a:pt x="4001573" y="10218146"/>
                  </a:lnTo>
                  <a:close/>
                  <a:moveTo>
                    <a:pt x="4001573" y="10376896"/>
                  </a:moveTo>
                  <a:lnTo>
                    <a:pt x="14981465" y="10376896"/>
                  </a:lnTo>
                  <a:lnTo>
                    <a:pt x="14981465" y="10402296"/>
                  </a:lnTo>
                  <a:lnTo>
                    <a:pt x="4001573" y="10402296"/>
                  </a:lnTo>
                  <a:lnTo>
                    <a:pt x="4001573" y="10376896"/>
                  </a:lnTo>
                  <a:close/>
                  <a:moveTo>
                    <a:pt x="43180" y="10376896"/>
                  </a:moveTo>
                  <a:lnTo>
                    <a:pt x="97790" y="10322286"/>
                  </a:lnTo>
                  <a:lnTo>
                    <a:pt x="4001574" y="10322286"/>
                  </a:lnTo>
                  <a:lnTo>
                    <a:pt x="4001574" y="10296886"/>
                  </a:lnTo>
                  <a:lnTo>
                    <a:pt x="123190" y="10296886"/>
                  </a:lnTo>
                  <a:lnTo>
                    <a:pt x="177800" y="10242276"/>
                  </a:lnTo>
                  <a:lnTo>
                    <a:pt x="4001573" y="10242276"/>
                  </a:lnTo>
                  <a:lnTo>
                    <a:pt x="4001573" y="10216876"/>
                  </a:lnTo>
                  <a:lnTo>
                    <a:pt x="185420" y="10216876"/>
                  </a:lnTo>
                  <a:lnTo>
                    <a:pt x="185420" y="7985802"/>
                  </a:lnTo>
                  <a:lnTo>
                    <a:pt x="160020" y="7985802"/>
                  </a:lnTo>
                  <a:lnTo>
                    <a:pt x="160020" y="10224496"/>
                  </a:lnTo>
                  <a:lnTo>
                    <a:pt x="105410" y="10279106"/>
                  </a:lnTo>
                  <a:lnTo>
                    <a:pt x="105410" y="7988605"/>
                  </a:lnTo>
                  <a:lnTo>
                    <a:pt x="80010" y="7988605"/>
                  </a:lnTo>
                  <a:lnTo>
                    <a:pt x="80010" y="10305776"/>
                  </a:lnTo>
                  <a:lnTo>
                    <a:pt x="25400" y="10359117"/>
                  </a:lnTo>
                  <a:lnTo>
                    <a:pt x="25400" y="7988605"/>
                  </a:lnTo>
                  <a:lnTo>
                    <a:pt x="0" y="7988605"/>
                  </a:lnTo>
                  <a:lnTo>
                    <a:pt x="0" y="10390867"/>
                  </a:lnTo>
                  <a:cubicBezTo>
                    <a:pt x="0" y="10398486"/>
                    <a:pt x="5080" y="10403567"/>
                    <a:pt x="12700" y="10403567"/>
                  </a:cubicBezTo>
                  <a:lnTo>
                    <a:pt x="4001573" y="10403567"/>
                  </a:lnTo>
                  <a:lnTo>
                    <a:pt x="4001573" y="10378167"/>
                  </a:lnTo>
                  <a:lnTo>
                    <a:pt x="43180" y="10378167"/>
                  </a:lnTo>
                  <a:lnTo>
                    <a:pt x="43180" y="10376897"/>
                  </a:lnTo>
                  <a:close/>
                  <a:moveTo>
                    <a:pt x="25400" y="43180"/>
                  </a:moveTo>
                  <a:lnTo>
                    <a:pt x="80010" y="97790"/>
                  </a:lnTo>
                  <a:lnTo>
                    <a:pt x="80010" y="2497562"/>
                  </a:lnTo>
                  <a:lnTo>
                    <a:pt x="105410" y="2497562"/>
                  </a:lnTo>
                  <a:lnTo>
                    <a:pt x="105410" y="123190"/>
                  </a:lnTo>
                  <a:lnTo>
                    <a:pt x="160020" y="177800"/>
                  </a:lnTo>
                  <a:lnTo>
                    <a:pt x="160020" y="2497562"/>
                  </a:lnTo>
                  <a:lnTo>
                    <a:pt x="185420" y="2497562"/>
                  </a:lnTo>
                  <a:lnTo>
                    <a:pt x="185420" y="185420"/>
                  </a:lnTo>
                  <a:lnTo>
                    <a:pt x="4001573" y="185420"/>
                  </a:lnTo>
                  <a:lnTo>
                    <a:pt x="4001573" y="160020"/>
                  </a:lnTo>
                  <a:lnTo>
                    <a:pt x="176530" y="160020"/>
                  </a:lnTo>
                  <a:lnTo>
                    <a:pt x="123190" y="105410"/>
                  </a:lnTo>
                  <a:lnTo>
                    <a:pt x="4001573" y="105410"/>
                  </a:lnTo>
                  <a:lnTo>
                    <a:pt x="4001573" y="80010"/>
                  </a:lnTo>
                  <a:lnTo>
                    <a:pt x="97790" y="80010"/>
                  </a:lnTo>
                  <a:lnTo>
                    <a:pt x="43180" y="25400"/>
                  </a:lnTo>
                  <a:lnTo>
                    <a:pt x="3995971" y="25400"/>
                  </a:lnTo>
                  <a:lnTo>
                    <a:pt x="3995971" y="0"/>
                  </a:lnTo>
                  <a:lnTo>
                    <a:pt x="12700" y="0"/>
                  </a:lnTo>
                  <a:cubicBezTo>
                    <a:pt x="5080" y="0"/>
                    <a:pt x="0" y="5080"/>
                    <a:pt x="0" y="12700"/>
                  </a:cubicBezTo>
                  <a:lnTo>
                    <a:pt x="0" y="2497562"/>
                  </a:lnTo>
                  <a:lnTo>
                    <a:pt x="25400" y="2497562"/>
                  </a:lnTo>
                  <a:lnTo>
                    <a:pt x="25400" y="43180"/>
                  </a:lnTo>
                  <a:close/>
                  <a:moveTo>
                    <a:pt x="19104904" y="10359117"/>
                  </a:moveTo>
                  <a:lnTo>
                    <a:pt x="19050293" y="10304506"/>
                  </a:lnTo>
                  <a:lnTo>
                    <a:pt x="19050293" y="7988605"/>
                  </a:lnTo>
                  <a:lnTo>
                    <a:pt x="19024893" y="7988605"/>
                  </a:lnTo>
                  <a:lnTo>
                    <a:pt x="19024893" y="10280376"/>
                  </a:lnTo>
                  <a:lnTo>
                    <a:pt x="18970284" y="10225767"/>
                  </a:lnTo>
                  <a:lnTo>
                    <a:pt x="18970284" y="7988605"/>
                  </a:lnTo>
                  <a:lnTo>
                    <a:pt x="18944884" y="7988605"/>
                  </a:lnTo>
                  <a:lnTo>
                    <a:pt x="18944884" y="10218147"/>
                  </a:lnTo>
                  <a:lnTo>
                    <a:pt x="14975863" y="10218147"/>
                  </a:lnTo>
                  <a:lnTo>
                    <a:pt x="14975863" y="10243547"/>
                  </a:lnTo>
                  <a:lnTo>
                    <a:pt x="18952504" y="10243547"/>
                  </a:lnTo>
                  <a:lnTo>
                    <a:pt x="19007113" y="10298157"/>
                  </a:lnTo>
                  <a:lnTo>
                    <a:pt x="14981465" y="10298157"/>
                  </a:lnTo>
                  <a:lnTo>
                    <a:pt x="14981465" y="10323557"/>
                  </a:lnTo>
                  <a:lnTo>
                    <a:pt x="19033784" y="10323557"/>
                  </a:lnTo>
                  <a:lnTo>
                    <a:pt x="19088393" y="10378167"/>
                  </a:lnTo>
                  <a:lnTo>
                    <a:pt x="14981465" y="10378167"/>
                  </a:lnTo>
                  <a:lnTo>
                    <a:pt x="14981465" y="10403567"/>
                  </a:lnTo>
                  <a:lnTo>
                    <a:pt x="19118873" y="10403567"/>
                  </a:lnTo>
                  <a:cubicBezTo>
                    <a:pt x="19126493" y="10403567"/>
                    <a:pt x="19131573" y="10398486"/>
                    <a:pt x="19131573" y="10390867"/>
                  </a:cubicBezTo>
                  <a:lnTo>
                    <a:pt x="19131573" y="7988605"/>
                  </a:lnTo>
                  <a:lnTo>
                    <a:pt x="19106173" y="7988605"/>
                  </a:lnTo>
                  <a:lnTo>
                    <a:pt x="19104904" y="10359117"/>
                  </a:lnTo>
                  <a:close/>
                  <a:moveTo>
                    <a:pt x="4001573" y="0"/>
                  </a:moveTo>
                  <a:lnTo>
                    <a:pt x="14981465" y="0"/>
                  </a:lnTo>
                  <a:lnTo>
                    <a:pt x="14981465" y="25400"/>
                  </a:lnTo>
                  <a:lnTo>
                    <a:pt x="4001573" y="25400"/>
                  </a:lnTo>
                  <a:lnTo>
                    <a:pt x="4001573" y="0"/>
                  </a:lnTo>
                  <a:close/>
                  <a:moveTo>
                    <a:pt x="4001573" y="158750"/>
                  </a:moveTo>
                  <a:lnTo>
                    <a:pt x="14981465" y="158750"/>
                  </a:lnTo>
                  <a:lnTo>
                    <a:pt x="14981465" y="184150"/>
                  </a:lnTo>
                  <a:lnTo>
                    <a:pt x="4001573" y="184150"/>
                  </a:lnTo>
                  <a:lnTo>
                    <a:pt x="4001573" y="158750"/>
                  </a:lnTo>
                  <a:close/>
                  <a:moveTo>
                    <a:pt x="4001573" y="80010"/>
                  </a:moveTo>
                  <a:lnTo>
                    <a:pt x="14981465" y="80010"/>
                  </a:lnTo>
                  <a:lnTo>
                    <a:pt x="14981465" y="105410"/>
                  </a:lnTo>
                  <a:lnTo>
                    <a:pt x="4001573" y="105410"/>
                  </a:lnTo>
                  <a:lnTo>
                    <a:pt x="4001573" y="80010"/>
                  </a:lnTo>
                  <a:close/>
                  <a:moveTo>
                    <a:pt x="19087123" y="25400"/>
                  </a:moveTo>
                  <a:lnTo>
                    <a:pt x="19032513" y="80010"/>
                  </a:lnTo>
                  <a:lnTo>
                    <a:pt x="14981465" y="80010"/>
                  </a:lnTo>
                  <a:lnTo>
                    <a:pt x="14981465" y="105410"/>
                  </a:lnTo>
                  <a:lnTo>
                    <a:pt x="19008384" y="105410"/>
                  </a:lnTo>
                  <a:lnTo>
                    <a:pt x="18953773" y="160020"/>
                  </a:lnTo>
                  <a:lnTo>
                    <a:pt x="14981465" y="160020"/>
                  </a:lnTo>
                  <a:lnTo>
                    <a:pt x="14981465" y="185420"/>
                  </a:lnTo>
                  <a:lnTo>
                    <a:pt x="18946154" y="185420"/>
                  </a:lnTo>
                  <a:lnTo>
                    <a:pt x="18946154" y="2497562"/>
                  </a:lnTo>
                  <a:lnTo>
                    <a:pt x="18971554" y="2497562"/>
                  </a:lnTo>
                  <a:lnTo>
                    <a:pt x="18971554" y="177800"/>
                  </a:lnTo>
                  <a:lnTo>
                    <a:pt x="19026163" y="123190"/>
                  </a:lnTo>
                  <a:lnTo>
                    <a:pt x="19026163" y="2497562"/>
                  </a:lnTo>
                  <a:lnTo>
                    <a:pt x="19051563" y="2497562"/>
                  </a:lnTo>
                  <a:lnTo>
                    <a:pt x="19051563" y="97790"/>
                  </a:lnTo>
                  <a:lnTo>
                    <a:pt x="19106173" y="43180"/>
                  </a:lnTo>
                  <a:lnTo>
                    <a:pt x="19106173" y="2494761"/>
                  </a:lnTo>
                  <a:lnTo>
                    <a:pt x="19131573" y="2494761"/>
                  </a:lnTo>
                  <a:lnTo>
                    <a:pt x="19131573" y="12700"/>
                  </a:lnTo>
                  <a:cubicBezTo>
                    <a:pt x="19131573" y="5080"/>
                    <a:pt x="19126493" y="0"/>
                    <a:pt x="19118873" y="0"/>
                  </a:cubicBezTo>
                  <a:lnTo>
                    <a:pt x="14981465" y="0"/>
                  </a:lnTo>
                  <a:lnTo>
                    <a:pt x="14981465" y="25400"/>
                  </a:lnTo>
                  <a:lnTo>
                    <a:pt x="19087123" y="25400"/>
                  </a:lnTo>
                  <a:close/>
                  <a:moveTo>
                    <a:pt x="0" y="2497562"/>
                  </a:moveTo>
                  <a:lnTo>
                    <a:pt x="25400" y="2497562"/>
                  </a:lnTo>
                  <a:lnTo>
                    <a:pt x="25400" y="7988605"/>
                  </a:lnTo>
                  <a:lnTo>
                    <a:pt x="0" y="7988605"/>
                  </a:lnTo>
                  <a:lnTo>
                    <a:pt x="0" y="2497562"/>
                  </a:lnTo>
                  <a:close/>
                  <a:moveTo>
                    <a:pt x="80010" y="2497562"/>
                  </a:moveTo>
                  <a:lnTo>
                    <a:pt x="105410" y="2497562"/>
                  </a:lnTo>
                  <a:lnTo>
                    <a:pt x="105410" y="7988605"/>
                  </a:lnTo>
                  <a:lnTo>
                    <a:pt x="80010" y="7988605"/>
                  </a:lnTo>
                  <a:lnTo>
                    <a:pt x="80010" y="2497562"/>
                  </a:lnTo>
                  <a:close/>
                  <a:moveTo>
                    <a:pt x="158750" y="2497562"/>
                  </a:moveTo>
                  <a:lnTo>
                    <a:pt x="184150" y="2497562"/>
                  </a:lnTo>
                  <a:lnTo>
                    <a:pt x="184150" y="7988605"/>
                  </a:lnTo>
                  <a:lnTo>
                    <a:pt x="158750" y="7988605"/>
                  </a:lnTo>
                  <a:lnTo>
                    <a:pt x="158750" y="2497562"/>
                  </a:lnTo>
                  <a:close/>
                  <a:moveTo>
                    <a:pt x="19104904" y="2497562"/>
                  </a:moveTo>
                  <a:lnTo>
                    <a:pt x="19130304" y="2497562"/>
                  </a:lnTo>
                  <a:lnTo>
                    <a:pt x="19130304" y="7988605"/>
                  </a:lnTo>
                  <a:lnTo>
                    <a:pt x="19104904" y="7988605"/>
                  </a:lnTo>
                  <a:lnTo>
                    <a:pt x="19104904" y="2497562"/>
                  </a:lnTo>
                  <a:close/>
                  <a:moveTo>
                    <a:pt x="18946154" y="2497562"/>
                  </a:moveTo>
                  <a:lnTo>
                    <a:pt x="18971554" y="2497562"/>
                  </a:lnTo>
                  <a:lnTo>
                    <a:pt x="18971554" y="7988605"/>
                  </a:lnTo>
                  <a:lnTo>
                    <a:pt x="18946154" y="7988605"/>
                  </a:lnTo>
                  <a:lnTo>
                    <a:pt x="18946154" y="2497562"/>
                  </a:lnTo>
                  <a:close/>
                  <a:moveTo>
                    <a:pt x="19026163" y="2497562"/>
                  </a:moveTo>
                  <a:lnTo>
                    <a:pt x="19051563" y="2497562"/>
                  </a:lnTo>
                  <a:lnTo>
                    <a:pt x="19051563" y="7988605"/>
                  </a:lnTo>
                  <a:lnTo>
                    <a:pt x="19026163" y="7988605"/>
                  </a:lnTo>
                  <a:lnTo>
                    <a:pt x="19026163" y="2497562"/>
                  </a:lnTo>
                  <a:close/>
                </a:path>
              </a:pathLst>
            </a:custGeom>
            <a:solidFill>
              <a:srgbClr val="00357B"/>
            </a:solidFill>
          </p:spPr>
        </p:sp>
      </p:grpSp>
      <p:sp>
        <p:nvSpPr>
          <p:cNvPr id="1048596" name="TextBox 9"/>
          <p:cNvSpPr txBox="1"/>
          <p:nvPr/>
        </p:nvSpPr>
        <p:spPr>
          <a:xfrm>
            <a:off x="8325532" y="4185943"/>
            <a:ext cx="8549854" cy="1280160"/>
          </a:xfrm>
          <a:prstGeom prst="rect"/>
        </p:spPr>
        <p:txBody>
          <a:bodyPr anchor="t" bIns="0" lIns="0" rIns="0" rtlCol="0" tIns="0">
            <a:spAutoFit/>
          </a:bodyPr>
          <a:p>
            <a:pPr algn="ctr">
              <a:lnSpc>
                <a:spcPts val="10080"/>
              </a:lnSpc>
              <a:spcBef>
                <a:spcPct val="0"/>
              </a:spcBef>
            </a:pPr>
            <a:r>
              <a:rPr sz="7200" lang="en-US" spc="576">
                <a:solidFill>
                  <a:srgbClr val="FFFFFF"/>
                </a:solidFill>
                <a:ea typeface="思源黑体-粗体 Bold" panose="020B0800000000000000"/>
              </a:rPr>
              <a:t>研究背景及意义</a:t>
            </a:r>
            <a:endParaRPr sz="7200" lang="en-US" spc="576">
              <a:solidFill>
                <a:srgbClr val="FFFFFF"/>
              </a:solidFill>
              <a:ea typeface="思源黑体-粗体 Bold" panose="020B0800000000000000"/>
            </a:endParaRPr>
          </a:p>
        </p:txBody>
      </p:sp>
      <p:sp>
        <p:nvSpPr>
          <p:cNvPr id="1048597" name="TextBox 10"/>
          <p:cNvSpPr txBox="1"/>
          <p:nvPr/>
        </p:nvSpPr>
        <p:spPr>
          <a:xfrm>
            <a:off x="8325532" y="5561307"/>
            <a:ext cx="8549854" cy="355600"/>
          </a:xfrm>
          <a:prstGeom prst="rect"/>
        </p:spPr>
        <p:txBody>
          <a:bodyPr anchor="t" bIns="0" lIns="0" rIns="0" rtlCol="0" tIns="0">
            <a:spAutoFit/>
          </a:bodyPr>
          <a:p>
            <a:pPr algn="ctr">
              <a:lnSpc>
                <a:spcPts val="2800"/>
              </a:lnSpc>
              <a:spcBef>
                <a:spcPct val="0"/>
              </a:spcBef>
            </a:pPr>
            <a:r>
              <a:rPr sz="2000" lang="en-US" spc="160">
                <a:solidFill>
                  <a:srgbClr val="FFFFFF"/>
                </a:solidFill>
                <a:latin typeface="Agrandir Wide Medium Bold" panose="00000905000000000000"/>
              </a:rPr>
              <a:t>Research Background and Significance</a:t>
            </a:r>
            <a:endParaRPr sz="2000" lang="en-US" spc="160">
              <a:solidFill>
                <a:srgbClr val="FFFFFF"/>
              </a:solidFill>
              <a:latin typeface="Agrandir Wide Medium Bold" panose="00000905000000000000"/>
            </a:endParaRPr>
          </a:p>
        </p:txBody>
      </p:sp>
      <p:sp>
        <p:nvSpPr>
          <p:cNvPr id="1048598" name="文本框 99"/>
          <p:cNvSpPr txBox="1"/>
          <p:nvPr/>
        </p:nvSpPr>
        <p:spPr>
          <a:xfrm>
            <a:off x="706120" y="989965"/>
            <a:ext cx="17041495" cy="9845039"/>
          </a:xfrm>
          <a:prstGeom prst="rect"/>
          <a:noFill/>
          <a:ln w="9525">
            <a:noFill/>
          </a:ln>
        </p:spPr>
        <p:txBody>
          <a:bodyPr wrap="square">
            <a:spAutoFit/>
          </a:bodyPr>
          <a:p>
            <a:pPr indent="304800"/>
            <a:r>
              <a:rPr altLang="zh-CN" b="0" sz="3600" lang="en-US">
                <a:ea typeface="宋体" panose="02010600030101010101" pitchFamily="2" charset="-122"/>
              </a:rPr>
              <a:t>     </a:t>
            </a:r>
            <a:r>
              <a:rPr b="1" sz="3200" lang="zh-CN">
                <a:latin typeface="微软雅黑" panose="020B0503020204020204" charset="-122"/>
                <a:ea typeface="微软雅黑" panose="020B0503020204020204" charset="-122"/>
                <a:cs typeface="微软雅黑" panose="020B0503020204020204" charset="-122"/>
              </a:rPr>
              <a:t>西方政坛频现“黑天鹅”事件，刚刚过去的新冠肺炎疫情，更是打破了以美国为首的西方世界多年来苦心编织的“政治神话”，许多政客面对疫情或“甩锅”推责，或任性妄为，结果导致疫情失控，以美国为主的西方国家更是长期处于世界疫情风暴中心，</a:t>
            </a:r>
            <a:r>
              <a:rPr b="1" sz="3200" lang="zh-CN">
                <a:solidFill>
                  <a:srgbClr val="C00000"/>
                </a:solidFill>
                <a:latin typeface="微软雅黑" panose="020B0503020204020204" charset="-122"/>
                <a:ea typeface="微软雅黑" panose="020B0503020204020204" charset="-122"/>
                <a:cs typeface="微软雅黑" panose="020B0503020204020204" charset="-122"/>
              </a:rPr>
              <a:t>疫情之下的美国总统大选更是乱象丛生，奇闻不断。</a:t>
            </a:r>
            <a:endParaRPr b="1" sz="3200" lang="zh-CN">
              <a:latin typeface="微软雅黑" panose="020B0503020204020204" charset="-122"/>
              <a:ea typeface="微软雅黑" panose="020B0503020204020204" charset="-122"/>
              <a:cs typeface="微软雅黑" panose="020B0503020204020204" charset="-122"/>
            </a:endParaRPr>
          </a:p>
          <a:p>
            <a:pPr indent="304800"/>
            <a:r>
              <a:rPr b="1" sz="3200" lang="zh-CN">
                <a:latin typeface="微软雅黑" panose="020B0503020204020204" charset="-122"/>
                <a:ea typeface="微软雅黑" panose="020B0503020204020204" charset="-122"/>
                <a:cs typeface="微软雅黑" panose="020B0503020204020204" charset="-122"/>
              </a:rPr>
              <a:t>     </a:t>
            </a:r>
            <a:endParaRPr b="1" sz="3200" lang="zh-CN">
              <a:latin typeface="微软雅黑" panose="020B0503020204020204" charset="-122"/>
              <a:ea typeface="微软雅黑" panose="020B0503020204020204" charset="-122"/>
              <a:cs typeface="微软雅黑" panose="020B0503020204020204" charset="-122"/>
            </a:endParaRPr>
          </a:p>
          <a:p>
            <a:pPr indent="304800"/>
            <a:endParaRPr b="1" sz="3200" lang="zh-CN">
              <a:latin typeface="微软雅黑" panose="020B0503020204020204" charset="-122"/>
              <a:ea typeface="微软雅黑" panose="020B0503020204020204" charset="-122"/>
              <a:cs typeface="微软雅黑" panose="020B0503020204020204" charset="-122"/>
            </a:endParaRPr>
          </a:p>
          <a:p>
            <a:pPr indent="304800"/>
            <a:endParaRPr b="1" sz="3200" lang="zh-CN">
              <a:latin typeface="微软雅黑" panose="020B0503020204020204" charset="-122"/>
              <a:ea typeface="微软雅黑" panose="020B0503020204020204" charset="-122"/>
              <a:cs typeface="微软雅黑" panose="020B0503020204020204" charset="-122"/>
            </a:endParaRPr>
          </a:p>
          <a:p>
            <a:pPr indent="304800"/>
            <a:endParaRPr b="1" sz="3200" lang="zh-CN">
              <a:latin typeface="微软雅黑" panose="020B0503020204020204" charset="-122"/>
              <a:ea typeface="微软雅黑" panose="020B0503020204020204" charset="-122"/>
              <a:cs typeface="微软雅黑" panose="020B0503020204020204" charset="-122"/>
            </a:endParaRPr>
          </a:p>
          <a:p>
            <a:pPr indent="304800"/>
            <a:endParaRPr b="1" sz="3200" lang="zh-CN">
              <a:latin typeface="微软雅黑" panose="020B0503020204020204" charset="-122"/>
              <a:ea typeface="微软雅黑" panose="020B0503020204020204" charset="-122"/>
              <a:cs typeface="微软雅黑" panose="020B0503020204020204" charset="-122"/>
            </a:endParaRPr>
          </a:p>
          <a:p>
            <a:pPr indent="304800"/>
            <a:endParaRPr b="1" sz="3200" lang="zh-CN">
              <a:latin typeface="微软雅黑" panose="020B0503020204020204" charset="-122"/>
              <a:ea typeface="微软雅黑" panose="020B0503020204020204" charset="-122"/>
              <a:cs typeface="微软雅黑" panose="020B0503020204020204" charset="-122"/>
            </a:endParaRPr>
          </a:p>
          <a:p>
            <a:pPr indent="304800"/>
            <a:endParaRPr b="1" sz="3200" lang="zh-CN">
              <a:latin typeface="微软雅黑" panose="020B0503020204020204" charset="-122"/>
              <a:ea typeface="微软雅黑" panose="020B0503020204020204" charset="-122"/>
              <a:cs typeface="微软雅黑" panose="020B0503020204020204" charset="-122"/>
            </a:endParaRPr>
          </a:p>
          <a:p>
            <a:pPr indent="304800"/>
            <a:r>
              <a:rPr b="1" sz="3200" lang="zh-CN">
                <a:latin typeface="微软雅黑" panose="020B0503020204020204" charset="-122"/>
                <a:ea typeface="微软雅黑" panose="020B0503020204020204" charset="-122"/>
                <a:cs typeface="微软雅黑" panose="020B0503020204020204" charset="-122"/>
              </a:rPr>
              <a:t>    与此相反，中国保持战略定力，</a:t>
            </a:r>
            <a:r>
              <a:rPr b="1" sz="3200" lang="zh-CN">
                <a:solidFill>
                  <a:srgbClr val="C00000"/>
                </a:solidFill>
                <a:latin typeface="微软雅黑" panose="020B0503020204020204" charset="-122"/>
                <a:ea typeface="微软雅黑" panose="020B0503020204020204" charset="-122"/>
                <a:cs typeface="微软雅黑" panose="020B0503020204020204" charset="-122"/>
              </a:rPr>
              <a:t>通过选贤任能、聚天下英才而用之</a:t>
            </a:r>
            <a:r>
              <a:rPr b="1" sz="3200" lang="zh-CN">
                <a:latin typeface="微软雅黑" panose="020B0503020204020204" charset="-122"/>
                <a:ea typeface="微软雅黑" panose="020B0503020204020204" charset="-122"/>
                <a:cs typeface="微软雅黑" panose="020B0503020204020204" charset="-122"/>
              </a:rPr>
              <a:t>，持续创造“中国奇迹”，充分发挥中国特色社会主义制度优势，统筹做好疫情防控和经济社会发展，疫情防控取得重大战略成果，成为全球首个实现正增长的主要经济体。</a:t>
            </a:r>
            <a:r>
              <a:rPr b="1" sz="3200" lang="zh-CN">
                <a:solidFill>
                  <a:srgbClr val="C00000"/>
                </a:solidFill>
                <a:latin typeface="微软雅黑" panose="020B0503020204020204" charset="-122"/>
                <a:ea typeface="微软雅黑" panose="020B0503020204020204" charset="-122"/>
                <a:cs typeface="微软雅黑" panose="020B0503020204020204" charset="-122"/>
              </a:rPr>
              <a:t>“政治路线确定之后，干部就是决定的因素”，选人用人制度更是带有根本性、全局性，</a:t>
            </a:r>
            <a:r>
              <a:rPr b="1" sz="3200" lang="zh-CN">
                <a:latin typeface="微软雅黑" panose="020B0503020204020204" charset="-122"/>
                <a:ea typeface="微软雅黑" panose="020B0503020204020204" charset="-122"/>
                <a:cs typeface="微软雅黑" panose="020B0503020204020204" charset="-122"/>
              </a:rPr>
              <a:t>那么接下来我们将从以下几个方面，从中美选举制度差异来透视中西方选举制度的差异：</a:t>
            </a:r>
            <a:endParaRPr altLang="en-US" b="1" sz="3200" lang="zh-CN">
              <a:latin typeface="微软雅黑" panose="020B0503020204020204" charset="-122"/>
              <a:ea typeface="微软雅黑" panose="020B0503020204020204" charset="-122"/>
              <a:cs typeface="微软雅黑" panose="020B0503020204020204" charset="-122"/>
            </a:endParaRPr>
          </a:p>
        </p:txBody>
      </p:sp>
      <p:pic>
        <p:nvPicPr>
          <p:cNvPr id="2097156" name="图片 16" descr="upload_post_object_v2_666515741"/>
          <p:cNvPicPr>
            <a:picLocks noChangeAspect="1"/>
          </p:cNvPicPr>
          <p:nvPr/>
        </p:nvPicPr>
        <p:blipFill>
          <a:blip xmlns:r="http://schemas.openxmlformats.org/officeDocument/2006/relationships" r:embed="rId2"/>
          <a:stretch>
            <a:fillRect/>
          </a:stretch>
        </p:blipFill>
        <p:spPr>
          <a:xfrm>
            <a:off x="822325" y="3174365"/>
            <a:ext cx="4194810" cy="2987675"/>
          </a:xfrm>
          <a:prstGeom prst="rect"/>
        </p:spPr>
      </p:pic>
      <p:pic>
        <p:nvPicPr>
          <p:cNvPr id="2097157" name="图片 10"/>
          <p:cNvPicPr>
            <a:picLocks noChangeAspect="1"/>
          </p:cNvPicPr>
          <p:nvPr/>
        </p:nvPicPr>
        <p:blipFill>
          <a:blip xmlns:r="http://schemas.openxmlformats.org/officeDocument/2006/relationships" r:embed="rId3"/>
          <a:srcRect r="20318"/>
          <a:stretch>
            <a:fillRect/>
          </a:stretch>
        </p:blipFill>
        <p:spPr>
          <a:xfrm>
            <a:off x="5017135" y="3175000"/>
            <a:ext cx="4237990" cy="2987040"/>
          </a:xfrm>
          <a:prstGeom prst="rect"/>
        </p:spPr>
      </p:pic>
      <p:pic>
        <p:nvPicPr>
          <p:cNvPr id="2097158" name="图片 12"/>
          <p:cNvPicPr>
            <a:picLocks noChangeAspect="1"/>
          </p:cNvPicPr>
          <p:nvPr/>
        </p:nvPicPr>
        <p:blipFill>
          <a:blip xmlns:r="http://schemas.openxmlformats.org/officeDocument/2006/relationships" r:embed="rId4"/>
          <a:srcRect t="37427" b="34328"/>
          <a:stretch>
            <a:fillRect/>
          </a:stretch>
        </p:blipFill>
        <p:spPr>
          <a:xfrm>
            <a:off x="13364845" y="3175000"/>
            <a:ext cx="4143375" cy="2986405"/>
          </a:xfrm>
          <a:prstGeom prst="rect"/>
        </p:spPr>
      </p:pic>
      <p:pic>
        <p:nvPicPr>
          <p:cNvPr id="2097159" name="图片 13"/>
          <p:cNvPicPr>
            <a:picLocks noChangeAspect="1"/>
          </p:cNvPicPr>
          <p:nvPr/>
        </p:nvPicPr>
        <p:blipFill>
          <a:blip xmlns:r="http://schemas.openxmlformats.org/officeDocument/2006/relationships" r:embed="rId5"/>
          <a:stretch>
            <a:fillRect/>
          </a:stretch>
        </p:blipFill>
        <p:spPr>
          <a:xfrm>
            <a:off x="9255125" y="3175000"/>
            <a:ext cx="4109720" cy="2987675"/>
          </a:xfrm>
          <a:prstGeom prst="rec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pic>
        <p:nvPicPr>
          <p:cNvPr id="2097244" name="Picture 2"/>
          <p:cNvPicPr>
            <a:picLocks noChangeAspect="1"/>
          </p:cNvPicPr>
          <p:nvPr/>
        </p:nvPicPr>
        <p:blipFill>
          <a:blip xmlns:r="http://schemas.openxmlformats.org/officeDocument/2006/relationships" r:embed="rId1">
            <a:alphaModFix amt="47000"/>
          </a:blip>
          <a:srcRect l="16361" t="15871" r="1189" b="14584"/>
          <a:stretch>
            <a:fillRect/>
          </a:stretch>
        </p:blipFill>
        <p:spPr>
          <a:xfrm>
            <a:off x="0" y="0"/>
            <a:ext cx="18288000" cy="10287000"/>
          </a:xfrm>
          <a:prstGeom prst="rect"/>
        </p:spPr>
      </p:pic>
      <p:grpSp>
        <p:nvGrpSpPr>
          <p:cNvPr id="130" name="Group 3"/>
          <p:cNvGrpSpPr/>
          <p:nvPr/>
        </p:nvGrpSpPr>
        <p:grpSpPr>
          <a:xfrm rot="5400000">
            <a:off x="-4792257" y="3547237"/>
            <a:ext cx="11827123" cy="3271310"/>
            <a:chOff x="0" y="0"/>
            <a:chExt cx="15769498" cy="4361746"/>
          </a:xfrm>
        </p:grpSpPr>
        <p:grpSp>
          <p:nvGrpSpPr>
            <p:cNvPr id="131" name="Group 4"/>
            <p:cNvGrpSpPr/>
            <p:nvPr/>
          </p:nvGrpSpPr>
          <p:grpSpPr>
            <a:xfrm rot="-5400000">
              <a:off x="6314462" y="-5093290"/>
              <a:ext cx="4114800" cy="14795272"/>
              <a:chOff x="0" y="0"/>
              <a:chExt cx="812800" cy="2922523"/>
            </a:xfrm>
          </p:grpSpPr>
          <p:sp>
            <p:nvSpPr>
              <p:cNvPr id="1048875" name="Freeform 5"/>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876" name="TextBox 6"/>
              <p:cNvSpPr txBox="1"/>
              <p:nvPr/>
            </p:nvSpPr>
            <p:spPr>
              <a:xfrm>
                <a:off x="0" y="-19050"/>
                <a:ext cx="812800" cy="831850"/>
              </a:xfrm>
              <a:prstGeom prst="rect"/>
            </p:spPr>
            <p:txBody>
              <a:bodyPr anchor="ctr" bIns="50800" lIns="50800" rIns="50800" rtlCol="0" tIns="50800"/>
              <a:p>
                <a:pPr algn="ctr">
                  <a:lnSpc>
                    <a:spcPts val="1340"/>
                  </a:lnSpc>
                </a:pPr>
              </a:p>
            </p:txBody>
          </p:sp>
        </p:grpSp>
        <p:pic>
          <p:nvPicPr>
            <p:cNvPr id="2097245"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132" name="Group 8"/>
            <p:cNvGrpSpPr/>
            <p:nvPr/>
          </p:nvGrpSpPr>
          <p:grpSpPr>
            <a:xfrm rot="0">
              <a:off x="367992" y="240666"/>
              <a:ext cx="3183607" cy="3468782"/>
              <a:chOff x="0" y="0"/>
              <a:chExt cx="1104808" cy="1203772"/>
            </a:xfrm>
          </p:grpSpPr>
          <p:sp>
            <p:nvSpPr>
              <p:cNvPr id="1048877"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878"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133" name="Group 11"/>
            <p:cNvGrpSpPr/>
            <p:nvPr/>
          </p:nvGrpSpPr>
          <p:grpSpPr>
            <a:xfrm rot="5400000">
              <a:off x="2053795" y="1702898"/>
              <a:ext cx="3492666" cy="513049"/>
              <a:chOff x="0" y="0"/>
              <a:chExt cx="812800" cy="119395"/>
            </a:xfrm>
          </p:grpSpPr>
          <p:sp>
            <p:nvSpPr>
              <p:cNvPr id="1048879"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880"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sp>
          <p:nvSpPr>
            <p:cNvPr id="1048881" name="AutoShape 14"/>
            <p:cNvSpPr/>
            <p:nvPr/>
          </p:nvSpPr>
          <p:spPr>
            <a:xfrm rot="-5400000">
              <a:off x="4732717" y="1971823"/>
              <a:ext cx="3429000" cy="0"/>
            </a:xfrm>
            <a:prstGeom prst="line"/>
            <a:ln w="14458" cap="flat">
              <a:solidFill>
                <a:srgbClr val="FFFFFF"/>
              </a:solidFill>
              <a:prstDash val="solid"/>
              <a:headEnd type="none" w="sm" len="sm"/>
              <a:tailEnd type="none" w="sm" len="sm"/>
            </a:ln>
          </p:spPr>
        </p:sp>
        <p:sp>
          <p:nvSpPr>
            <p:cNvPr id="1048882" name="AutoShape 15"/>
            <p:cNvSpPr/>
            <p:nvPr/>
          </p:nvSpPr>
          <p:spPr>
            <a:xfrm rot="-5400000">
              <a:off x="6689127" y="1971823"/>
              <a:ext cx="3429000" cy="0"/>
            </a:xfrm>
            <a:prstGeom prst="line"/>
            <a:ln w="14458" cap="flat">
              <a:solidFill>
                <a:srgbClr val="FFFFFF"/>
              </a:solidFill>
              <a:prstDash val="solid"/>
              <a:headEnd type="none" w="sm" len="sm"/>
              <a:tailEnd type="none" w="sm" len="sm"/>
            </a:ln>
          </p:spPr>
        </p:sp>
        <p:sp>
          <p:nvSpPr>
            <p:cNvPr id="1048883" name="AutoShape 16"/>
            <p:cNvSpPr/>
            <p:nvPr/>
          </p:nvSpPr>
          <p:spPr>
            <a:xfrm rot="-5400000">
              <a:off x="8645537" y="1971823"/>
              <a:ext cx="3429000" cy="0"/>
            </a:xfrm>
            <a:prstGeom prst="line"/>
            <a:ln w="14458" cap="flat">
              <a:solidFill>
                <a:srgbClr val="FFFFFF"/>
              </a:solidFill>
              <a:prstDash val="solid"/>
              <a:headEnd type="none" w="sm" len="sm"/>
              <a:tailEnd type="none" w="sm" len="sm"/>
            </a:ln>
          </p:spPr>
        </p:sp>
        <p:sp>
          <p:nvSpPr>
            <p:cNvPr id="1048884" name="AutoShape 17"/>
            <p:cNvSpPr/>
            <p:nvPr/>
          </p:nvSpPr>
          <p:spPr>
            <a:xfrm rot="-5400000">
              <a:off x="10601947" y="1971823"/>
              <a:ext cx="3429000" cy="0"/>
            </a:xfrm>
            <a:prstGeom prst="line"/>
            <a:ln w="14458" cap="flat">
              <a:solidFill>
                <a:srgbClr val="FFFFFF"/>
              </a:solidFill>
              <a:prstDash val="solid"/>
              <a:headEnd type="none" w="sm" len="sm"/>
              <a:tailEnd type="none" w="sm" len="sm"/>
            </a:ln>
          </p:spPr>
        </p:sp>
      </p:grpSp>
      <p:pic>
        <p:nvPicPr>
          <p:cNvPr id="2097246" name="Picture 26"/>
          <p:cNvPicPr>
            <a:picLocks noChangeAspect="1"/>
          </p:cNvPicPr>
          <p:nvPr/>
        </p:nvPicPr>
        <p:blipFill>
          <a:blip xmlns:r="http://schemas.openxmlformats.org/officeDocument/2006/relationships" r:embed="rId3"/>
          <a:srcRect/>
          <a:stretch>
            <a:fillRect/>
          </a:stretch>
        </p:blipFill>
        <p:spPr>
          <a:xfrm rot="-5400000">
            <a:off x="17424099" y="812360"/>
            <a:ext cx="109866" cy="439465"/>
          </a:xfrm>
          <a:prstGeom prst="rect"/>
        </p:spPr>
      </p:pic>
      <p:sp>
        <p:nvSpPr>
          <p:cNvPr id="1048885" name="AutoShape 27"/>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sp>
        <p:nvSpPr>
          <p:cNvPr id="1048886" name="TextBox 29"/>
          <p:cNvSpPr txBox="1"/>
          <p:nvPr/>
        </p:nvSpPr>
        <p:spPr>
          <a:xfrm>
            <a:off x="3141847" y="618385"/>
            <a:ext cx="7301737" cy="717550"/>
          </a:xfrm>
          <a:prstGeom prst="rect"/>
        </p:spPr>
        <p:txBody>
          <a:bodyPr anchor="t" bIns="0" lIns="0" rIns="0" rtlCol="0" tIns="0">
            <a:spAutoFit/>
          </a:bodyPr>
          <a:p>
            <a:pPr>
              <a:lnSpc>
                <a:spcPts val="5600"/>
              </a:lnSpc>
              <a:spcBef>
                <a:spcPct val="0"/>
              </a:spcBef>
            </a:pPr>
            <a:r>
              <a:rPr sz="7200" lang="en-US" spc="320">
                <a:solidFill>
                  <a:srgbClr val="002E6B"/>
                </a:solidFill>
                <a:latin typeface="华文新魏" panose="02010800040101010101" charset="-122"/>
                <a:ea typeface="华文新魏" panose="02010800040101010101" charset="-122"/>
              </a:rPr>
              <a:t>总结</a:t>
            </a:r>
            <a:endParaRPr sz="7200" lang="en-US" spc="320">
              <a:solidFill>
                <a:srgbClr val="002E6B"/>
              </a:solidFill>
              <a:latin typeface="华文新魏" panose="02010800040101010101" charset="-122"/>
              <a:ea typeface="华文新魏" panose="02010800040101010101" charset="-122"/>
            </a:endParaRPr>
          </a:p>
        </p:txBody>
      </p:sp>
      <p:sp>
        <p:nvSpPr>
          <p:cNvPr id="1048887" name="TextBox 31"/>
          <p:cNvSpPr txBox="1"/>
          <p:nvPr/>
        </p:nvSpPr>
        <p:spPr>
          <a:xfrm>
            <a:off x="361311" y="3213549"/>
            <a:ext cx="1824038" cy="313690"/>
          </a:xfrm>
          <a:prstGeom prst="rect"/>
        </p:spPr>
        <p:txBody>
          <a:bodyPr anchor="t" bIns="0" lIns="0" rIns="0" rtlCol="0" tIns="0">
            <a:spAutoFit/>
          </a:bodyPr>
          <a:p>
            <a:pPr algn="ctr">
              <a:lnSpc>
                <a:spcPts val="2660"/>
              </a:lnSpc>
              <a:spcBef>
                <a:spcPct val="0"/>
              </a:spcBef>
            </a:pPr>
            <a:r>
              <a:rPr sz="1900" lang="en-US" spc="152">
                <a:solidFill>
                  <a:srgbClr val="FFFFFF">
                    <a:alpha val="89804"/>
                  </a:srgbClr>
                </a:solidFill>
                <a:ea typeface="思源黑体-粗体" panose="020B0400000000000000"/>
              </a:rPr>
              <a:t>研究背景及意义</a:t>
            </a:r>
            <a:endParaRPr sz="1900" lang="en-US" spc="152">
              <a:solidFill>
                <a:srgbClr val="FFFFFF">
                  <a:alpha val="89804"/>
                </a:srgbClr>
              </a:solidFill>
              <a:ea typeface="思源黑体-粗体" panose="020B0400000000000000"/>
            </a:endParaRPr>
          </a:p>
        </p:txBody>
      </p:sp>
      <p:sp>
        <p:nvSpPr>
          <p:cNvPr id="1048888" name="TextBox 32"/>
          <p:cNvSpPr txBox="1"/>
          <p:nvPr/>
        </p:nvSpPr>
        <p:spPr>
          <a:xfrm>
            <a:off x="361311" y="4686879"/>
            <a:ext cx="1824038" cy="313690"/>
          </a:xfrm>
          <a:prstGeom prst="rect"/>
        </p:spPr>
        <p:txBody>
          <a:bodyPr anchor="t" bIns="0" lIns="0" rIns="0" rtlCol="0" tIns="0">
            <a:spAutoFit/>
          </a:bodyPr>
          <a:p>
            <a:pPr algn="ctr">
              <a:lnSpc>
                <a:spcPts val="2660"/>
              </a:lnSpc>
              <a:spcBef>
                <a:spcPct val="0"/>
              </a:spcBef>
            </a:pPr>
            <a:r>
              <a:rPr sz="1900" lang="en-US" spc="152">
                <a:solidFill>
                  <a:srgbClr val="FFFFFF">
                    <a:alpha val="89804"/>
                  </a:srgbClr>
                </a:solidFill>
                <a:ea typeface="思源黑体-粗体" panose="020B0400000000000000"/>
              </a:rPr>
              <a:t>研究内容及目标</a:t>
            </a:r>
            <a:endParaRPr sz="1900" lang="en-US" spc="152">
              <a:solidFill>
                <a:srgbClr val="FFFFFF">
                  <a:alpha val="89804"/>
                </a:srgbClr>
              </a:solidFill>
              <a:ea typeface="思源黑体-粗体" panose="020B0400000000000000"/>
            </a:endParaRPr>
          </a:p>
        </p:txBody>
      </p:sp>
      <p:sp>
        <p:nvSpPr>
          <p:cNvPr id="1048889" name="TextBox 33"/>
          <p:cNvSpPr txBox="1"/>
          <p:nvPr/>
        </p:nvSpPr>
        <p:spPr>
          <a:xfrm>
            <a:off x="361311" y="6153100"/>
            <a:ext cx="1824038" cy="313690"/>
          </a:xfrm>
          <a:prstGeom prst="rect"/>
        </p:spPr>
        <p:txBody>
          <a:bodyPr anchor="t" bIns="0" lIns="0" rIns="0" rtlCol="0" tIns="0">
            <a:spAutoFit/>
          </a:bodyPr>
          <a:p>
            <a:pPr algn="ctr">
              <a:lnSpc>
                <a:spcPts val="2660"/>
              </a:lnSpc>
              <a:spcBef>
                <a:spcPct val="0"/>
              </a:spcBef>
            </a:pPr>
            <a:r>
              <a:rPr sz="1900" lang="en-US" spc="152">
                <a:solidFill>
                  <a:srgbClr val="FFFFFF">
                    <a:alpha val="89804"/>
                  </a:srgbClr>
                </a:solidFill>
                <a:ea typeface="思源黑体-粗体" panose="020B0400000000000000"/>
              </a:rPr>
              <a:t>研究思路及方法</a:t>
            </a:r>
            <a:endParaRPr sz="1900" lang="en-US" spc="152">
              <a:solidFill>
                <a:srgbClr val="FFFFFF">
                  <a:alpha val="89804"/>
                </a:srgbClr>
              </a:solidFill>
              <a:ea typeface="思源黑体-粗体" panose="020B0400000000000000"/>
            </a:endParaRPr>
          </a:p>
        </p:txBody>
      </p:sp>
      <p:sp>
        <p:nvSpPr>
          <p:cNvPr id="1048890" name="TextBox 34"/>
          <p:cNvSpPr txBox="1"/>
          <p:nvPr/>
        </p:nvSpPr>
        <p:spPr>
          <a:xfrm>
            <a:off x="265168" y="7615621"/>
            <a:ext cx="2016323" cy="356235"/>
          </a:xfrm>
          <a:prstGeom prst="rect"/>
        </p:spPr>
        <p:txBody>
          <a:bodyPr anchor="t" bIns="0" lIns="0" rIns="0" rtlCol="0" tIns="0">
            <a:spAutoFit/>
          </a:bodyPr>
          <a:p>
            <a:pPr algn="ctr">
              <a:lnSpc>
                <a:spcPts val="2940"/>
              </a:lnSpc>
              <a:spcBef>
                <a:spcPct val="0"/>
              </a:spcBef>
            </a:pPr>
            <a:r>
              <a:rPr sz="2100" lang="en-US" spc="168">
                <a:solidFill>
                  <a:srgbClr val="FFFFFF"/>
                </a:solidFill>
                <a:ea typeface="思源黑体-粗体 Bold" panose="020B0800000000000000"/>
              </a:rPr>
              <a:t>研究进度及安排</a:t>
            </a:r>
            <a:endParaRPr sz="2100" lang="en-US" spc="168">
              <a:solidFill>
                <a:srgbClr val="FFFFFF"/>
              </a:solidFill>
              <a:ea typeface="思源黑体-粗体 Bold" panose="020B0800000000000000"/>
            </a:endParaRPr>
          </a:p>
        </p:txBody>
      </p:sp>
      <p:sp>
        <p:nvSpPr>
          <p:cNvPr id="1048891" name="文本框 99"/>
          <p:cNvSpPr txBox="1"/>
          <p:nvPr/>
        </p:nvSpPr>
        <p:spPr>
          <a:xfrm>
            <a:off x="2756535" y="1927225"/>
            <a:ext cx="15101570" cy="3969385"/>
          </a:xfrm>
          <a:prstGeom prst="rect"/>
          <a:noFill/>
          <a:ln w="9525">
            <a:noFill/>
          </a:ln>
        </p:spPr>
        <p:txBody>
          <a:bodyPr wrap="square">
            <a:spAutoFit/>
          </a:bodyPr>
          <a:p>
            <a:pPr indent="355600"/>
            <a:r>
              <a:rPr b="1" sz="3200" lang="zh-CN">
                <a:latin typeface="微软雅黑" panose="020B0503020204020204" charset="-122"/>
                <a:ea typeface="微软雅黑" panose="020B0503020204020204" charset="-122"/>
              </a:rPr>
              <a:t>  </a:t>
            </a:r>
            <a:r>
              <a:rPr b="1" sz="3600" lang="zh-CN">
                <a:latin typeface="微软雅黑" panose="020B0503020204020204" charset="-122"/>
                <a:ea typeface="微软雅黑" panose="020B0503020204020204" charset="-122"/>
              </a:rPr>
              <a:t> </a:t>
            </a:r>
            <a:r>
              <a:rPr b="1" sz="3600" lang="zh-CN">
                <a:solidFill>
                  <a:srgbClr val="C00000"/>
                </a:solidFill>
                <a:latin typeface="微软雅黑" panose="020B0503020204020204" charset="-122"/>
                <a:ea typeface="微软雅黑" panose="020B0503020204020204" charset="-122"/>
              </a:rPr>
              <a:t> </a:t>
            </a:r>
            <a:r>
              <a:rPr b="1" sz="3600" lang="zh-CN">
                <a:gradFill>
                  <a:gsLst>
                    <a:gs pos="0">
                      <a:srgbClr val="012D86"/>
                    </a:gs>
                    <a:gs pos="100000">
                      <a:srgbClr val="0E2557"/>
                    </a:gs>
                  </a:gsLst>
                  <a:lin scaled="0"/>
                </a:gradFill>
                <a:latin typeface="微软雅黑" panose="020B0503020204020204" charset="-122"/>
                <a:ea typeface="微软雅黑" panose="020B0503020204020204" charset="-122"/>
              </a:rPr>
              <a:t>选举制度是民主政治制度和政治文明重要组成部分。</a:t>
            </a:r>
            <a:r>
              <a:rPr b="1" sz="3600" lang="zh-CN">
                <a:solidFill>
                  <a:srgbClr val="C00000"/>
                </a:solidFill>
                <a:latin typeface="微软雅黑" panose="020B0503020204020204" charset="-122"/>
                <a:ea typeface="微软雅黑" panose="020B0503020204020204" charset="-122"/>
              </a:rPr>
              <a:t>西方国家选举制度</a:t>
            </a:r>
            <a:r>
              <a:rPr b="1" sz="3600" lang="zh-CN">
                <a:latin typeface="微软雅黑" panose="020B0503020204020204" charset="-122"/>
                <a:ea typeface="微软雅黑" panose="020B0503020204020204" charset="-122"/>
              </a:rPr>
              <a:t>是适应资本主义私有制为基础的经济制度的民主形式，是决定资产阶级哪个政党上台执政的主要方式。 而</a:t>
            </a:r>
            <a:r>
              <a:rPr b="1" sz="3600" lang="zh-CN">
                <a:solidFill>
                  <a:srgbClr val="C00000"/>
                </a:solidFill>
                <a:latin typeface="微软雅黑" panose="020B0503020204020204" charset="-122"/>
                <a:ea typeface="微软雅黑" panose="020B0503020204020204" charset="-122"/>
              </a:rPr>
              <a:t>中国的选举制度</a:t>
            </a:r>
            <a:r>
              <a:rPr b="1" sz="3600" lang="zh-CN">
                <a:latin typeface="微软雅黑" panose="020B0503020204020204" charset="-122"/>
                <a:ea typeface="微软雅黑" panose="020B0503020204020204" charset="-122"/>
              </a:rPr>
              <a:t>是适应社会主义公有制为基础的经济制度的民主形式，是实现人民当家作主的重要方式。</a:t>
            </a:r>
            <a:endParaRPr b="1" sz="3600" lang="zh-CN">
              <a:latin typeface="微软雅黑" panose="020B0503020204020204" charset="-122"/>
              <a:ea typeface="微软雅黑" panose="020B0503020204020204" charset="-122"/>
            </a:endParaRPr>
          </a:p>
          <a:p>
            <a:pPr indent="355600"/>
            <a:r>
              <a:rPr b="1" sz="3600" lang="zh-CN">
                <a:latin typeface="微软雅黑" panose="020B0503020204020204" charset="-122"/>
                <a:ea typeface="微软雅黑" panose="020B0503020204020204" charset="-122"/>
              </a:rPr>
              <a:t>    虽然西方国家的选举制度在一些具体制度和技术手段上具有一定的合理性和科学性，但我们只能</a:t>
            </a:r>
            <a:r>
              <a:rPr b="1" sz="3600" lang="zh-CN">
                <a:solidFill>
                  <a:srgbClr val="C00000"/>
                </a:solidFill>
                <a:latin typeface="微软雅黑" panose="020B0503020204020204" charset="-122"/>
                <a:ea typeface="微软雅黑" panose="020B0503020204020204" charset="-122"/>
              </a:rPr>
              <a:t>批判地借鉴</a:t>
            </a:r>
            <a:r>
              <a:rPr b="1" sz="3600" lang="zh-CN">
                <a:latin typeface="微软雅黑" panose="020B0503020204020204" charset="-122"/>
                <a:ea typeface="微软雅黑" panose="020B0503020204020204" charset="-122"/>
              </a:rPr>
              <a:t>、汲取一切积极、有用的成果，才能</a:t>
            </a:r>
            <a:r>
              <a:rPr b="1" sz="3600" lang="zh-CN">
                <a:solidFill>
                  <a:srgbClr val="C00000"/>
                </a:solidFill>
                <a:latin typeface="微软雅黑" panose="020B0503020204020204" charset="-122"/>
                <a:ea typeface="微软雅黑" panose="020B0503020204020204" charset="-122"/>
              </a:rPr>
              <a:t>为发展和完善有中国特色的选举制度服务</a:t>
            </a:r>
            <a:r>
              <a:rPr b="1" sz="3600" lang="zh-CN">
                <a:latin typeface="微软雅黑" panose="020B0503020204020204" charset="-122"/>
                <a:ea typeface="微软雅黑" panose="020B0503020204020204" charset="-122"/>
              </a:rPr>
              <a:t>。</a:t>
            </a:r>
            <a:endParaRPr b="1" sz="3600" lang="zh-CN">
              <a:latin typeface="微软雅黑" panose="020B0503020204020204" charset="-122"/>
              <a:ea typeface="微软雅黑" panose="020B0503020204020204" charset="-122"/>
            </a:endParaRPr>
          </a:p>
        </p:txBody>
      </p:sp>
      <p:pic>
        <p:nvPicPr>
          <p:cNvPr id="2097247" name="图片 65"/>
          <p:cNvPicPr>
            <a:picLocks noChangeAspect="1"/>
          </p:cNvPicPr>
          <p:nvPr/>
        </p:nvPicPr>
        <p:blipFill>
          <a:blip xmlns:r="http://schemas.openxmlformats.org/officeDocument/2006/relationships" r:embed="rId4"/>
          <a:stretch>
            <a:fillRect/>
          </a:stretch>
        </p:blipFill>
        <p:spPr>
          <a:xfrm>
            <a:off x="323850" y="-72390"/>
            <a:ext cx="1899285" cy="1863725"/>
          </a:xfrm>
          <a:prstGeom prst="rect"/>
        </p:spPr>
      </p:pic>
      <p:pic>
        <p:nvPicPr>
          <p:cNvPr id="2097248" name="图片 27"/>
          <p:cNvPicPr>
            <a:picLocks noChangeAspect="1"/>
          </p:cNvPicPr>
          <p:nvPr/>
        </p:nvPicPr>
        <p:blipFill>
          <a:blip xmlns:r="http://schemas.openxmlformats.org/officeDocument/2006/relationships" r:embed="rId5"/>
          <a:stretch>
            <a:fillRect/>
          </a:stretch>
        </p:blipFill>
        <p:spPr>
          <a:xfrm>
            <a:off x="-25400" y="3204210"/>
            <a:ext cx="2589530" cy="5728335"/>
          </a:xfrm>
          <a:prstGeom prst="rect"/>
        </p:spPr>
      </p:pic>
      <p:pic>
        <p:nvPicPr>
          <p:cNvPr id="2097249" name="图片 18" descr="upload_post_object_v2_122220540"/>
          <p:cNvPicPr>
            <a:picLocks noChangeAspect="1"/>
          </p:cNvPicPr>
          <p:nvPr/>
        </p:nvPicPr>
        <p:blipFill>
          <a:blip xmlns:r="http://schemas.openxmlformats.org/officeDocument/2006/relationships" r:embed="rId6"/>
          <a:stretch>
            <a:fillRect/>
          </a:stretch>
        </p:blipFill>
        <p:spPr>
          <a:xfrm>
            <a:off x="3033395" y="6153150"/>
            <a:ext cx="4831715" cy="3623945"/>
          </a:xfrm>
          <a:prstGeom prst="rect"/>
        </p:spPr>
      </p:pic>
      <p:pic>
        <p:nvPicPr>
          <p:cNvPr id="2097250" name="图片 19" descr="upload_post_object_v2_193586538"/>
          <p:cNvPicPr>
            <a:picLocks noChangeAspect="1"/>
          </p:cNvPicPr>
          <p:nvPr/>
        </p:nvPicPr>
        <p:blipFill>
          <a:blip xmlns:r="http://schemas.openxmlformats.org/officeDocument/2006/relationships" r:embed="rId7"/>
          <a:stretch>
            <a:fillRect/>
          </a:stretch>
        </p:blipFill>
        <p:spPr>
          <a:xfrm>
            <a:off x="8156575" y="6153150"/>
            <a:ext cx="4267200" cy="3624580"/>
          </a:xfrm>
          <a:prstGeom prst="rect"/>
        </p:spPr>
      </p:pic>
      <p:pic>
        <p:nvPicPr>
          <p:cNvPr id="2097251" name="图片 20" descr="upload_post_object_v2_689699391"/>
          <p:cNvPicPr>
            <a:picLocks noChangeAspect="1"/>
          </p:cNvPicPr>
          <p:nvPr/>
        </p:nvPicPr>
        <p:blipFill>
          <a:blip xmlns:r="http://schemas.openxmlformats.org/officeDocument/2006/relationships" r:embed="rId8"/>
          <a:stretch>
            <a:fillRect/>
          </a:stretch>
        </p:blipFill>
        <p:spPr>
          <a:xfrm>
            <a:off x="12866370" y="6153150"/>
            <a:ext cx="4596765" cy="3624580"/>
          </a:xfrm>
          <a:prstGeom prst="rec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pic>
        <p:nvPicPr>
          <p:cNvPr id="2097252" name="Picture 2"/>
          <p:cNvPicPr>
            <a:picLocks noChangeAspect="1"/>
          </p:cNvPicPr>
          <p:nvPr/>
        </p:nvPicPr>
        <p:blipFill>
          <a:blip xmlns:r="http://schemas.openxmlformats.org/officeDocument/2006/relationships" r:embed="rId1">
            <a:alphaModFix amt="69000"/>
          </a:blip>
          <a:srcRect l="16361" t="15871" r="1189" b="14584"/>
          <a:stretch>
            <a:fillRect/>
          </a:stretch>
        </p:blipFill>
        <p:spPr>
          <a:xfrm>
            <a:off x="0" y="0"/>
            <a:ext cx="18288000" cy="10287000"/>
          </a:xfrm>
          <a:prstGeom prst="rect"/>
        </p:spPr>
      </p:pic>
      <p:grpSp>
        <p:nvGrpSpPr>
          <p:cNvPr id="135" name="Group 3"/>
          <p:cNvGrpSpPr/>
          <p:nvPr/>
        </p:nvGrpSpPr>
        <p:grpSpPr>
          <a:xfrm rot="0">
            <a:off x="456822" y="339643"/>
            <a:ext cx="17441466" cy="9483974"/>
            <a:chOff x="0" y="0"/>
            <a:chExt cx="19130303" cy="10402296"/>
          </a:xfrm>
        </p:grpSpPr>
        <p:sp>
          <p:nvSpPr>
            <p:cNvPr id="1048892" name="Freeform 4"/>
            <p:cNvSpPr/>
            <p:nvPr/>
          </p:nvSpPr>
          <p:spPr>
            <a:xfrm>
              <a:off x="0" y="0"/>
              <a:ext cx="19131573" cy="10403567"/>
            </a:xfrm>
            <a:custGeom>
              <a:avLst/>
              <a:ahLst/>
              <a:rect l="l" t="t" r="r" b="b"/>
              <a:pathLst>
                <a:path w="19131573" h="10403567">
                  <a:moveTo>
                    <a:pt x="4001573" y="10296886"/>
                  </a:moveTo>
                  <a:lnTo>
                    <a:pt x="14981465" y="10296886"/>
                  </a:lnTo>
                  <a:lnTo>
                    <a:pt x="14981465" y="10322286"/>
                  </a:lnTo>
                  <a:lnTo>
                    <a:pt x="4001573" y="10322286"/>
                  </a:lnTo>
                  <a:lnTo>
                    <a:pt x="4001573" y="10296886"/>
                  </a:lnTo>
                  <a:close/>
                  <a:moveTo>
                    <a:pt x="4001573" y="10218146"/>
                  </a:moveTo>
                  <a:lnTo>
                    <a:pt x="14981465" y="10218146"/>
                  </a:lnTo>
                  <a:lnTo>
                    <a:pt x="14981465" y="10243546"/>
                  </a:lnTo>
                  <a:lnTo>
                    <a:pt x="4001573" y="10243546"/>
                  </a:lnTo>
                  <a:lnTo>
                    <a:pt x="4001573" y="10218146"/>
                  </a:lnTo>
                  <a:close/>
                  <a:moveTo>
                    <a:pt x="4001573" y="10376896"/>
                  </a:moveTo>
                  <a:lnTo>
                    <a:pt x="14981465" y="10376896"/>
                  </a:lnTo>
                  <a:lnTo>
                    <a:pt x="14981465" y="10402296"/>
                  </a:lnTo>
                  <a:lnTo>
                    <a:pt x="4001573" y="10402296"/>
                  </a:lnTo>
                  <a:lnTo>
                    <a:pt x="4001573" y="10376896"/>
                  </a:lnTo>
                  <a:close/>
                  <a:moveTo>
                    <a:pt x="43180" y="10376896"/>
                  </a:moveTo>
                  <a:lnTo>
                    <a:pt x="97790" y="10322286"/>
                  </a:lnTo>
                  <a:lnTo>
                    <a:pt x="4001574" y="10322286"/>
                  </a:lnTo>
                  <a:lnTo>
                    <a:pt x="4001574" y="10296886"/>
                  </a:lnTo>
                  <a:lnTo>
                    <a:pt x="123190" y="10296886"/>
                  </a:lnTo>
                  <a:lnTo>
                    <a:pt x="177800" y="10242276"/>
                  </a:lnTo>
                  <a:lnTo>
                    <a:pt x="4001573" y="10242276"/>
                  </a:lnTo>
                  <a:lnTo>
                    <a:pt x="4001573" y="10216876"/>
                  </a:lnTo>
                  <a:lnTo>
                    <a:pt x="185420" y="10216876"/>
                  </a:lnTo>
                  <a:lnTo>
                    <a:pt x="185420" y="7985802"/>
                  </a:lnTo>
                  <a:lnTo>
                    <a:pt x="160020" y="7985802"/>
                  </a:lnTo>
                  <a:lnTo>
                    <a:pt x="160020" y="10224496"/>
                  </a:lnTo>
                  <a:lnTo>
                    <a:pt x="105410" y="10279106"/>
                  </a:lnTo>
                  <a:lnTo>
                    <a:pt x="105410" y="7988605"/>
                  </a:lnTo>
                  <a:lnTo>
                    <a:pt x="80010" y="7988605"/>
                  </a:lnTo>
                  <a:lnTo>
                    <a:pt x="80010" y="10305776"/>
                  </a:lnTo>
                  <a:lnTo>
                    <a:pt x="25400" y="10359117"/>
                  </a:lnTo>
                  <a:lnTo>
                    <a:pt x="25400" y="7988605"/>
                  </a:lnTo>
                  <a:lnTo>
                    <a:pt x="0" y="7988605"/>
                  </a:lnTo>
                  <a:lnTo>
                    <a:pt x="0" y="10390867"/>
                  </a:lnTo>
                  <a:cubicBezTo>
                    <a:pt x="0" y="10398486"/>
                    <a:pt x="5080" y="10403567"/>
                    <a:pt x="12700" y="10403567"/>
                  </a:cubicBezTo>
                  <a:lnTo>
                    <a:pt x="4001573" y="10403567"/>
                  </a:lnTo>
                  <a:lnTo>
                    <a:pt x="4001573" y="10378167"/>
                  </a:lnTo>
                  <a:lnTo>
                    <a:pt x="43180" y="10378167"/>
                  </a:lnTo>
                  <a:lnTo>
                    <a:pt x="43180" y="10376897"/>
                  </a:lnTo>
                  <a:close/>
                  <a:moveTo>
                    <a:pt x="25400" y="43180"/>
                  </a:moveTo>
                  <a:lnTo>
                    <a:pt x="80010" y="97790"/>
                  </a:lnTo>
                  <a:lnTo>
                    <a:pt x="80010" y="2497562"/>
                  </a:lnTo>
                  <a:lnTo>
                    <a:pt x="105410" y="2497562"/>
                  </a:lnTo>
                  <a:lnTo>
                    <a:pt x="105410" y="123190"/>
                  </a:lnTo>
                  <a:lnTo>
                    <a:pt x="160020" y="177800"/>
                  </a:lnTo>
                  <a:lnTo>
                    <a:pt x="160020" y="2497562"/>
                  </a:lnTo>
                  <a:lnTo>
                    <a:pt x="185420" y="2497562"/>
                  </a:lnTo>
                  <a:lnTo>
                    <a:pt x="185420" y="185420"/>
                  </a:lnTo>
                  <a:lnTo>
                    <a:pt x="4001573" y="185420"/>
                  </a:lnTo>
                  <a:lnTo>
                    <a:pt x="4001573" y="160020"/>
                  </a:lnTo>
                  <a:lnTo>
                    <a:pt x="176530" y="160020"/>
                  </a:lnTo>
                  <a:lnTo>
                    <a:pt x="123190" y="105410"/>
                  </a:lnTo>
                  <a:lnTo>
                    <a:pt x="4001573" y="105410"/>
                  </a:lnTo>
                  <a:lnTo>
                    <a:pt x="4001573" y="80010"/>
                  </a:lnTo>
                  <a:lnTo>
                    <a:pt x="97790" y="80010"/>
                  </a:lnTo>
                  <a:lnTo>
                    <a:pt x="43180" y="25400"/>
                  </a:lnTo>
                  <a:lnTo>
                    <a:pt x="3995971" y="25400"/>
                  </a:lnTo>
                  <a:lnTo>
                    <a:pt x="3995971" y="0"/>
                  </a:lnTo>
                  <a:lnTo>
                    <a:pt x="12700" y="0"/>
                  </a:lnTo>
                  <a:cubicBezTo>
                    <a:pt x="5080" y="0"/>
                    <a:pt x="0" y="5080"/>
                    <a:pt x="0" y="12700"/>
                  </a:cubicBezTo>
                  <a:lnTo>
                    <a:pt x="0" y="2497562"/>
                  </a:lnTo>
                  <a:lnTo>
                    <a:pt x="25400" y="2497562"/>
                  </a:lnTo>
                  <a:lnTo>
                    <a:pt x="25400" y="43180"/>
                  </a:lnTo>
                  <a:close/>
                  <a:moveTo>
                    <a:pt x="19104904" y="10359117"/>
                  </a:moveTo>
                  <a:lnTo>
                    <a:pt x="19050293" y="10304506"/>
                  </a:lnTo>
                  <a:lnTo>
                    <a:pt x="19050293" y="7988605"/>
                  </a:lnTo>
                  <a:lnTo>
                    <a:pt x="19024893" y="7988605"/>
                  </a:lnTo>
                  <a:lnTo>
                    <a:pt x="19024893" y="10280376"/>
                  </a:lnTo>
                  <a:lnTo>
                    <a:pt x="18970284" y="10225767"/>
                  </a:lnTo>
                  <a:lnTo>
                    <a:pt x="18970284" y="7988605"/>
                  </a:lnTo>
                  <a:lnTo>
                    <a:pt x="18944884" y="7988605"/>
                  </a:lnTo>
                  <a:lnTo>
                    <a:pt x="18944884" y="10218147"/>
                  </a:lnTo>
                  <a:lnTo>
                    <a:pt x="14975863" y="10218147"/>
                  </a:lnTo>
                  <a:lnTo>
                    <a:pt x="14975863" y="10243547"/>
                  </a:lnTo>
                  <a:lnTo>
                    <a:pt x="18952504" y="10243547"/>
                  </a:lnTo>
                  <a:lnTo>
                    <a:pt x="19007113" y="10298157"/>
                  </a:lnTo>
                  <a:lnTo>
                    <a:pt x="14981465" y="10298157"/>
                  </a:lnTo>
                  <a:lnTo>
                    <a:pt x="14981465" y="10323557"/>
                  </a:lnTo>
                  <a:lnTo>
                    <a:pt x="19033784" y="10323557"/>
                  </a:lnTo>
                  <a:lnTo>
                    <a:pt x="19088393" y="10378167"/>
                  </a:lnTo>
                  <a:lnTo>
                    <a:pt x="14981465" y="10378167"/>
                  </a:lnTo>
                  <a:lnTo>
                    <a:pt x="14981465" y="10403567"/>
                  </a:lnTo>
                  <a:lnTo>
                    <a:pt x="19118873" y="10403567"/>
                  </a:lnTo>
                  <a:cubicBezTo>
                    <a:pt x="19126493" y="10403567"/>
                    <a:pt x="19131573" y="10398486"/>
                    <a:pt x="19131573" y="10390867"/>
                  </a:cubicBezTo>
                  <a:lnTo>
                    <a:pt x="19131573" y="7988605"/>
                  </a:lnTo>
                  <a:lnTo>
                    <a:pt x="19106173" y="7988605"/>
                  </a:lnTo>
                  <a:lnTo>
                    <a:pt x="19104904" y="10359117"/>
                  </a:lnTo>
                  <a:close/>
                  <a:moveTo>
                    <a:pt x="4001573" y="0"/>
                  </a:moveTo>
                  <a:lnTo>
                    <a:pt x="14981465" y="0"/>
                  </a:lnTo>
                  <a:lnTo>
                    <a:pt x="14981465" y="25400"/>
                  </a:lnTo>
                  <a:lnTo>
                    <a:pt x="4001573" y="25400"/>
                  </a:lnTo>
                  <a:lnTo>
                    <a:pt x="4001573" y="0"/>
                  </a:lnTo>
                  <a:close/>
                  <a:moveTo>
                    <a:pt x="4001573" y="158750"/>
                  </a:moveTo>
                  <a:lnTo>
                    <a:pt x="14981465" y="158750"/>
                  </a:lnTo>
                  <a:lnTo>
                    <a:pt x="14981465" y="184150"/>
                  </a:lnTo>
                  <a:lnTo>
                    <a:pt x="4001573" y="184150"/>
                  </a:lnTo>
                  <a:lnTo>
                    <a:pt x="4001573" y="158750"/>
                  </a:lnTo>
                  <a:close/>
                  <a:moveTo>
                    <a:pt x="4001573" y="80010"/>
                  </a:moveTo>
                  <a:lnTo>
                    <a:pt x="14981465" y="80010"/>
                  </a:lnTo>
                  <a:lnTo>
                    <a:pt x="14981465" y="105410"/>
                  </a:lnTo>
                  <a:lnTo>
                    <a:pt x="4001573" y="105410"/>
                  </a:lnTo>
                  <a:lnTo>
                    <a:pt x="4001573" y="80010"/>
                  </a:lnTo>
                  <a:close/>
                  <a:moveTo>
                    <a:pt x="19087123" y="25400"/>
                  </a:moveTo>
                  <a:lnTo>
                    <a:pt x="19032513" y="80010"/>
                  </a:lnTo>
                  <a:lnTo>
                    <a:pt x="14981465" y="80010"/>
                  </a:lnTo>
                  <a:lnTo>
                    <a:pt x="14981465" y="105410"/>
                  </a:lnTo>
                  <a:lnTo>
                    <a:pt x="19008384" y="105410"/>
                  </a:lnTo>
                  <a:lnTo>
                    <a:pt x="18953773" y="160020"/>
                  </a:lnTo>
                  <a:lnTo>
                    <a:pt x="14981465" y="160020"/>
                  </a:lnTo>
                  <a:lnTo>
                    <a:pt x="14981465" y="185420"/>
                  </a:lnTo>
                  <a:lnTo>
                    <a:pt x="18946154" y="185420"/>
                  </a:lnTo>
                  <a:lnTo>
                    <a:pt x="18946154" y="2497562"/>
                  </a:lnTo>
                  <a:lnTo>
                    <a:pt x="18971554" y="2497562"/>
                  </a:lnTo>
                  <a:lnTo>
                    <a:pt x="18971554" y="177800"/>
                  </a:lnTo>
                  <a:lnTo>
                    <a:pt x="19026163" y="123190"/>
                  </a:lnTo>
                  <a:lnTo>
                    <a:pt x="19026163" y="2497562"/>
                  </a:lnTo>
                  <a:lnTo>
                    <a:pt x="19051563" y="2497562"/>
                  </a:lnTo>
                  <a:lnTo>
                    <a:pt x="19051563" y="97790"/>
                  </a:lnTo>
                  <a:lnTo>
                    <a:pt x="19106173" y="43180"/>
                  </a:lnTo>
                  <a:lnTo>
                    <a:pt x="19106173" y="2494761"/>
                  </a:lnTo>
                  <a:lnTo>
                    <a:pt x="19131573" y="2494761"/>
                  </a:lnTo>
                  <a:lnTo>
                    <a:pt x="19131573" y="12700"/>
                  </a:lnTo>
                  <a:cubicBezTo>
                    <a:pt x="19131573" y="5080"/>
                    <a:pt x="19126493" y="0"/>
                    <a:pt x="19118873" y="0"/>
                  </a:cubicBezTo>
                  <a:lnTo>
                    <a:pt x="14981465" y="0"/>
                  </a:lnTo>
                  <a:lnTo>
                    <a:pt x="14981465" y="25400"/>
                  </a:lnTo>
                  <a:lnTo>
                    <a:pt x="19087123" y="25400"/>
                  </a:lnTo>
                  <a:close/>
                  <a:moveTo>
                    <a:pt x="0" y="2497562"/>
                  </a:moveTo>
                  <a:lnTo>
                    <a:pt x="25400" y="2497562"/>
                  </a:lnTo>
                  <a:lnTo>
                    <a:pt x="25400" y="7988605"/>
                  </a:lnTo>
                  <a:lnTo>
                    <a:pt x="0" y="7988605"/>
                  </a:lnTo>
                  <a:lnTo>
                    <a:pt x="0" y="2497562"/>
                  </a:lnTo>
                  <a:close/>
                  <a:moveTo>
                    <a:pt x="80010" y="2497562"/>
                  </a:moveTo>
                  <a:lnTo>
                    <a:pt x="105410" y="2497562"/>
                  </a:lnTo>
                  <a:lnTo>
                    <a:pt x="105410" y="7988605"/>
                  </a:lnTo>
                  <a:lnTo>
                    <a:pt x="80010" y="7988605"/>
                  </a:lnTo>
                  <a:lnTo>
                    <a:pt x="80010" y="2497562"/>
                  </a:lnTo>
                  <a:close/>
                  <a:moveTo>
                    <a:pt x="158750" y="2497562"/>
                  </a:moveTo>
                  <a:lnTo>
                    <a:pt x="184150" y="2497562"/>
                  </a:lnTo>
                  <a:lnTo>
                    <a:pt x="184150" y="7988605"/>
                  </a:lnTo>
                  <a:lnTo>
                    <a:pt x="158750" y="7988605"/>
                  </a:lnTo>
                  <a:lnTo>
                    <a:pt x="158750" y="2497562"/>
                  </a:lnTo>
                  <a:close/>
                  <a:moveTo>
                    <a:pt x="19104904" y="2497562"/>
                  </a:moveTo>
                  <a:lnTo>
                    <a:pt x="19130304" y="2497562"/>
                  </a:lnTo>
                  <a:lnTo>
                    <a:pt x="19130304" y="7988605"/>
                  </a:lnTo>
                  <a:lnTo>
                    <a:pt x="19104904" y="7988605"/>
                  </a:lnTo>
                  <a:lnTo>
                    <a:pt x="19104904" y="2497562"/>
                  </a:lnTo>
                  <a:close/>
                  <a:moveTo>
                    <a:pt x="18946154" y="2497562"/>
                  </a:moveTo>
                  <a:lnTo>
                    <a:pt x="18971554" y="2497562"/>
                  </a:lnTo>
                  <a:lnTo>
                    <a:pt x="18971554" y="7988605"/>
                  </a:lnTo>
                  <a:lnTo>
                    <a:pt x="18946154" y="7988605"/>
                  </a:lnTo>
                  <a:lnTo>
                    <a:pt x="18946154" y="2497562"/>
                  </a:lnTo>
                  <a:close/>
                  <a:moveTo>
                    <a:pt x="19026163" y="2497562"/>
                  </a:moveTo>
                  <a:lnTo>
                    <a:pt x="19051563" y="2497562"/>
                  </a:lnTo>
                  <a:lnTo>
                    <a:pt x="19051563" y="7988605"/>
                  </a:lnTo>
                  <a:lnTo>
                    <a:pt x="19026163" y="7988605"/>
                  </a:lnTo>
                  <a:lnTo>
                    <a:pt x="19026163" y="2497562"/>
                  </a:lnTo>
                  <a:close/>
                </a:path>
              </a:pathLst>
            </a:custGeom>
            <a:solidFill>
              <a:srgbClr val="00357B"/>
            </a:solidFill>
          </p:spPr>
        </p:sp>
      </p:grpSp>
      <p:grpSp>
        <p:nvGrpSpPr>
          <p:cNvPr id="136" name="Group 5"/>
          <p:cNvGrpSpPr/>
          <p:nvPr/>
        </p:nvGrpSpPr>
        <p:grpSpPr>
          <a:xfrm rot="0">
            <a:off x="-996355" y="1946296"/>
            <a:ext cx="19723963" cy="6007572"/>
            <a:chOff x="0" y="0"/>
            <a:chExt cx="26298618" cy="8010096"/>
          </a:xfrm>
        </p:grpSpPr>
        <p:grpSp>
          <p:nvGrpSpPr>
            <p:cNvPr id="137" name="Group 6"/>
            <p:cNvGrpSpPr/>
            <p:nvPr/>
          </p:nvGrpSpPr>
          <p:grpSpPr>
            <a:xfrm rot="0">
              <a:off x="6095535" y="643124"/>
              <a:ext cx="20203083" cy="6258215"/>
              <a:chOff x="0" y="0"/>
              <a:chExt cx="3702131" cy="1146792"/>
            </a:xfrm>
          </p:grpSpPr>
          <p:sp>
            <p:nvSpPr>
              <p:cNvPr id="1048893" name="Freeform 7"/>
              <p:cNvSpPr/>
              <p:nvPr/>
            </p:nvSpPr>
            <p:spPr>
              <a:xfrm>
                <a:off x="0" y="0"/>
                <a:ext cx="3702131" cy="1146792"/>
              </a:xfrm>
              <a:custGeom>
                <a:avLst/>
                <a:ahLst/>
                <a:rect l="l" t="t" r="r" b="b"/>
                <a:pathLst>
                  <a:path w="3702131" h="1146792">
                    <a:moveTo>
                      <a:pt x="0" y="0"/>
                    </a:moveTo>
                    <a:lnTo>
                      <a:pt x="3702131" y="0"/>
                    </a:lnTo>
                    <a:lnTo>
                      <a:pt x="3702131" y="1146792"/>
                    </a:lnTo>
                    <a:lnTo>
                      <a:pt x="0" y="1146792"/>
                    </a:lnTo>
                    <a:close/>
                  </a:path>
                </a:pathLst>
              </a:custGeom>
              <a:solidFill>
                <a:srgbClr val="00357B"/>
              </a:solidFill>
            </p:spPr>
          </p:sp>
          <p:sp>
            <p:nvSpPr>
              <p:cNvPr id="1048894" name="TextBox 8"/>
              <p:cNvSpPr txBox="1"/>
              <p:nvPr/>
            </p:nvSpPr>
            <p:spPr>
              <a:xfrm>
                <a:off x="0" y="-47625"/>
                <a:ext cx="812800" cy="860425"/>
              </a:xfrm>
              <a:prstGeom prst="rect"/>
            </p:spPr>
            <p:txBody>
              <a:bodyPr anchor="ctr" bIns="50800" lIns="50800" rIns="50800" rtlCol="0" tIns="50800"/>
              <a:p>
                <a:pPr algn="ctr">
                  <a:lnSpc>
                    <a:spcPts val="2410"/>
                  </a:lnSpc>
                </a:pPr>
              </a:p>
            </p:txBody>
          </p:sp>
        </p:grpSp>
        <p:pic>
          <p:nvPicPr>
            <p:cNvPr id="2097253" name="Picture 9"/>
            <p:cNvPicPr>
              <a:picLocks noChangeAspect="1"/>
            </p:cNvPicPr>
            <p:nvPr/>
          </p:nvPicPr>
          <p:blipFill>
            <a:blip xmlns:r="http://schemas.openxmlformats.org/officeDocument/2006/relationships" r:embed="rId2"/>
            <a:srcRect/>
            <a:stretch>
              <a:fillRect/>
            </a:stretch>
          </p:blipFill>
          <p:spPr>
            <a:xfrm>
              <a:off x="0" y="0"/>
              <a:ext cx="7369288" cy="8010096"/>
            </a:xfrm>
            <a:prstGeom prst="rect"/>
          </p:spPr>
        </p:pic>
        <p:grpSp>
          <p:nvGrpSpPr>
            <p:cNvPr id="138" name="Group 10"/>
            <p:cNvGrpSpPr/>
            <p:nvPr/>
          </p:nvGrpSpPr>
          <p:grpSpPr>
            <a:xfrm rot="0">
              <a:off x="699900" y="457733"/>
              <a:ext cx="6055046" cy="6597432"/>
              <a:chOff x="0" y="0"/>
              <a:chExt cx="1104808" cy="1203772"/>
            </a:xfrm>
          </p:grpSpPr>
          <p:sp>
            <p:nvSpPr>
              <p:cNvPr id="1048895" name="Freeform 11"/>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896" name="TextBox 12"/>
              <p:cNvSpPr txBox="1"/>
              <p:nvPr/>
            </p:nvSpPr>
            <p:spPr>
              <a:xfrm>
                <a:off x="0" y="-47625"/>
                <a:ext cx="812800" cy="860425"/>
              </a:xfrm>
              <a:prstGeom prst="rect"/>
            </p:spPr>
            <p:txBody>
              <a:bodyPr anchor="ctr" bIns="50800" lIns="50800" rIns="50800" rtlCol="0" tIns="50800"/>
              <a:p>
                <a:pPr algn="ctr">
                  <a:lnSpc>
                    <a:spcPts val="2410"/>
                  </a:lnSpc>
                </a:pPr>
              </a:p>
            </p:txBody>
          </p:sp>
        </p:grpSp>
        <p:grpSp>
          <p:nvGrpSpPr>
            <p:cNvPr id="139" name="Group 13"/>
            <p:cNvGrpSpPr/>
            <p:nvPr/>
          </p:nvGrpSpPr>
          <p:grpSpPr>
            <a:xfrm rot="5400000">
              <a:off x="3906204" y="3238818"/>
              <a:ext cx="6642860" cy="975791"/>
              <a:chOff x="0" y="0"/>
              <a:chExt cx="812800" cy="119395"/>
            </a:xfrm>
          </p:grpSpPr>
          <p:sp>
            <p:nvSpPr>
              <p:cNvPr id="1048897" name="Freeform 14"/>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898" name="TextBox 15"/>
              <p:cNvSpPr txBox="1"/>
              <p:nvPr/>
            </p:nvSpPr>
            <p:spPr>
              <a:xfrm>
                <a:off x="127000" y="282575"/>
                <a:ext cx="558800" cy="377825"/>
              </a:xfrm>
              <a:prstGeom prst="rect"/>
            </p:spPr>
            <p:txBody>
              <a:bodyPr anchor="ctr" bIns="50800" lIns="50800" rIns="50800" rtlCol="0" tIns="50800"/>
              <a:p>
                <a:pPr algn="ctr">
                  <a:lnSpc>
                    <a:spcPts val="2410"/>
                  </a:lnSpc>
                </a:pPr>
              </a:p>
            </p:txBody>
          </p:sp>
        </p:grpSp>
      </p:grpSp>
      <p:sp>
        <p:nvSpPr>
          <p:cNvPr id="1048899" name="TextBox 32"/>
          <p:cNvSpPr txBox="1"/>
          <p:nvPr/>
        </p:nvSpPr>
        <p:spPr>
          <a:xfrm>
            <a:off x="5412779" y="3821057"/>
            <a:ext cx="12159119" cy="2800350"/>
          </a:xfrm>
          <a:prstGeom prst="rect"/>
        </p:spPr>
        <p:txBody>
          <a:bodyPr anchor="t" bIns="0" lIns="0" rIns="0" rtlCol="0" tIns="0">
            <a:spAutoFit/>
          </a:bodyPr>
          <a:p>
            <a:pPr algn="ctr">
              <a:lnSpc>
                <a:spcPts val="10920"/>
              </a:lnSpc>
              <a:spcBef>
                <a:spcPct val="0"/>
              </a:spcBef>
            </a:pPr>
            <a:r>
              <a:rPr altLang="en-US" sz="9600" lang="zh-CN" spc="1185">
                <a:solidFill>
                  <a:srgbClr val="FFFFFF"/>
                </a:solidFill>
                <a:latin typeface="华文新魏" panose="02010800040101010101" charset="-122"/>
                <a:ea typeface="华文新魏" panose="02010800040101010101" charset="-122"/>
              </a:rPr>
              <a:t>感谢聆听，</a:t>
            </a:r>
            <a:r>
              <a:rPr altLang="en-US" sz="9600" lang="zh-CN" spc="1185">
                <a:solidFill>
                  <a:srgbClr val="FFFFFF"/>
                </a:solidFill>
                <a:latin typeface="华文新魏" panose="02010800040101010101" charset="-122"/>
                <a:ea typeface="华文新魏" panose="02010800040101010101" charset="-122"/>
              </a:rPr>
              <a:t>不足之处请批评指正！</a:t>
            </a:r>
            <a:endParaRPr altLang="en-US" sz="9600" lang="zh-CN" spc="1185">
              <a:solidFill>
                <a:srgbClr val="FFFFFF"/>
              </a:solidFill>
              <a:latin typeface="华文新魏" panose="02010800040101010101" charset="-122"/>
              <a:ea typeface="华文新魏" panose="02010800040101010101" charset="-122"/>
            </a:endParaRPr>
          </a:p>
        </p:txBody>
      </p:sp>
      <p:pic>
        <p:nvPicPr>
          <p:cNvPr id="2097254" name="图片 47"/>
          <p:cNvPicPr>
            <a:picLocks noChangeAspect="1"/>
          </p:cNvPicPr>
          <p:nvPr/>
        </p:nvPicPr>
        <p:blipFill>
          <a:blip xmlns:r="http://schemas.openxmlformats.org/officeDocument/2006/relationships" r:embed="rId3"/>
          <a:stretch>
            <a:fillRect/>
          </a:stretch>
        </p:blipFill>
        <p:spPr>
          <a:xfrm>
            <a:off x="212725" y="2635250"/>
            <a:ext cx="3845560" cy="3771265"/>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pic>
        <p:nvPicPr>
          <p:cNvPr id="2097160" name="Picture 2"/>
          <p:cNvPicPr>
            <a:picLocks noChangeAspect="1"/>
          </p:cNvPicPr>
          <p:nvPr/>
        </p:nvPicPr>
        <p:blipFill>
          <a:blip xmlns:r="http://schemas.openxmlformats.org/officeDocument/2006/relationships" r:embed="rId1">
            <a:alphaModFix amt="69000"/>
          </a:blip>
          <a:srcRect l="16361" t="15871" r="1189" b="14584"/>
          <a:stretch>
            <a:fillRect/>
          </a:stretch>
        </p:blipFill>
        <p:spPr>
          <a:xfrm>
            <a:off x="0" y="0"/>
            <a:ext cx="18288000" cy="10287000"/>
          </a:xfrm>
          <a:prstGeom prst="rect"/>
        </p:spPr>
      </p:pic>
      <p:grpSp>
        <p:nvGrpSpPr>
          <p:cNvPr id="46" name="Group 3"/>
          <p:cNvGrpSpPr/>
          <p:nvPr/>
        </p:nvGrpSpPr>
        <p:grpSpPr>
          <a:xfrm rot="0">
            <a:off x="456822" y="339643"/>
            <a:ext cx="17441466" cy="9483974"/>
            <a:chOff x="0" y="0"/>
            <a:chExt cx="19130303" cy="10402296"/>
          </a:xfrm>
        </p:grpSpPr>
        <p:sp>
          <p:nvSpPr>
            <p:cNvPr id="1048599" name="Freeform 4"/>
            <p:cNvSpPr/>
            <p:nvPr/>
          </p:nvSpPr>
          <p:spPr>
            <a:xfrm>
              <a:off x="0" y="0"/>
              <a:ext cx="19131573" cy="10403567"/>
            </a:xfrm>
            <a:custGeom>
              <a:avLst/>
              <a:ahLst/>
              <a:rect l="l" t="t" r="r" b="b"/>
              <a:pathLst>
                <a:path w="19131573" h="10403567">
                  <a:moveTo>
                    <a:pt x="4001573" y="10296886"/>
                  </a:moveTo>
                  <a:lnTo>
                    <a:pt x="14981465" y="10296886"/>
                  </a:lnTo>
                  <a:lnTo>
                    <a:pt x="14981465" y="10322286"/>
                  </a:lnTo>
                  <a:lnTo>
                    <a:pt x="4001573" y="10322286"/>
                  </a:lnTo>
                  <a:lnTo>
                    <a:pt x="4001573" y="10296886"/>
                  </a:lnTo>
                  <a:close/>
                  <a:moveTo>
                    <a:pt x="4001573" y="10218146"/>
                  </a:moveTo>
                  <a:lnTo>
                    <a:pt x="14981465" y="10218146"/>
                  </a:lnTo>
                  <a:lnTo>
                    <a:pt x="14981465" y="10243546"/>
                  </a:lnTo>
                  <a:lnTo>
                    <a:pt x="4001573" y="10243546"/>
                  </a:lnTo>
                  <a:lnTo>
                    <a:pt x="4001573" y="10218146"/>
                  </a:lnTo>
                  <a:close/>
                  <a:moveTo>
                    <a:pt x="4001573" y="10376896"/>
                  </a:moveTo>
                  <a:lnTo>
                    <a:pt x="14981465" y="10376896"/>
                  </a:lnTo>
                  <a:lnTo>
                    <a:pt x="14981465" y="10402296"/>
                  </a:lnTo>
                  <a:lnTo>
                    <a:pt x="4001573" y="10402296"/>
                  </a:lnTo>
                  <a:lnTo>
                    <a:pt x="4001573" y="10376896"/>
                  </a:lnTo>
                  <a:close/>
                  <a:moveTo>
                    <a:pt x="43180" y="10376896"/>
                  </a:moveTo>
                  <a:lnTo>
                    <a:pt x="97790" y="10322286"/>
                  </a:lnTo>
                  <a:lnTo>
                    <a:pt x="4001574" y="10322286"/>
                  </a:lnTo>
                  <a:lnTo>
                    <a:pt x="4001574" y="10296886"/>
                  </a:lnTo>
                  <a:lnTo>
                    <a:pt x="123190" y="10296886"/>
                  </a:lnTo>
                  <a:lnTo>
                    <a:pt x="177800" y="10242276"/>
                  </a:lnTo>
                  <a:lnTo>
                    <a:pt x="4001573" y="10242276"/>
                  </a:lnTo>
                  <a:lnTo>
                    <a:pt x="4001573" y="10216876"/>
                  </a:lnTo>
                  <a:lnTo>
                    <a:pt x="185420" y="10216876"/>
                  </a:lnTo>
                  <a:lnTo>
                    <a:pt x="185420" y="7985802"/>
                  </a:lnTo>
                  <a:lnTo>
                    <a:pt x="160020" y="7985802"/>
                  </a:lnTo>
                  <a:lnTo>
                    <a:pt x="160020" y="10224496"/>
                  </a:lnTo>
                  <a:lnTo>
                    <a:pt x="105410" y="10279106"/>
                  </a:lnTo>
                  <a:lnTo>
                    <a:pt x="105410" y="7988605"/>
                  </a:lnTo>
                  <a:lnTo>
                    <a:pt x="80010" y="7988605"/>
                  </a:lnTo>
                  <a:lnTo>
                    <a:pt x="80010" y="10305776"/>
                  </a:lnTo>
                  <a:lnTo>
                    <a:pt x="25400" y="10359117"/>
                  </a:lnTo>
                  <a:lnTo>
                    <a:pt x="25400" y="7988605"/>
                  </a:lnTo>
                  <a:lnTo>
                    <a:pt x="0" y="7988605"/>
                  </a:lnTo>
                  <a:lnTo>
                    <a:pt x="0" y="10390867"/>
                  </a:lnTo>
                  <a:cubicBezTo>
                    <a:pt x="0" y="10398486"/>
                    <a:pt x="5080" y="10403567"/>
                    <a:pt x="12700" y="10403567"/>
                  </a:cubicBezTo>
                  <a:lnTo>
                    <a:pt x="4001573" y="10403567"/>
                  </a:lnTo>
                  <a:lnTo>
                    <a:pt x="4001573" y="10378167"/>
                  </a:lnTo>
                  <a:lnTo>
                    <a:pt x="43180" y="10378167"/>
                  </a:lnTo>
                  <a:lnTo>
                    <a:pt x="43180" y="10376897"/>
                  </a:lnTo>
                  <a:close/>
                  <a:moveTo>
                    <a:pt x="25400" y="43180"/>
                  </a:moveTo>
                  <a:lnTo>
                    <a:pt x="80010" y="97790"/>
                  </a:lnTo>
                  <a:lnTo>
                    <a:pt x="80010" y="2497562"/>
                  </a:lnTo>
                  <a:lnTo>
                    <a:pt x="105410" y="2497562"/>
                  </a:lnTo>
                  <a:lnTo>
                    <a:pt x="105410" y="123190"/>
                  </a:lnTo>
                  <a:lnTo>
                    <a:pt x="160020" y="177800"/>
                  </a:lnTo>
                  <a:lnTo>
                    <a:pt x="160020" y="2497562"/>
                  </a:lnTo>
                  <a:lnTo>
                    <a:pt x="185420" y="2497562"/>
                  </a:lnTo>
                  <a:lnTo>
                    <a:pt x="185420" y="185420"/>
                  </a:lnTo>
                  <a:lnTo>
                    <a:pt x="4001573" y="185420"/>
                  </a:lnTo>
                  <a:lnTo>
                    <a:pt x="4001573" y="160020"/>
                  </a:lnTo>
                  <a:lnTo>
                    <a:pt x="176530" y="160020"/>
                  </a:lnTo>
                  <a:lnTo>
                    <a:pt x="123190" y="105410"/>
                  </a:lnTo>
                  <a:lnTo>
                    <a:pt x="4001573" y="105410"/>
                  </a:lnTo>
                  <a:lnTo>
                    <a:pt x="4001573" y="80010"/>
                  </a:lnTo>
                  <a:lnTo>
                    <a:pt x="97790" y="80010"/>
                  </a:lnTo>
                  <a:lnTo>
                    <a:pt x="43180" y="25400"/>
                  </a:lnTo>
                  <a:lnTo>
                    <a:pt x="3995971" y="25400"/>
                  </a:lnTo>
                  <a:lnTo>
                    <a:pt x="3995971" y="0"/>
                  </a:lnTo>
                  <a:lnTo>
                    <a:pt x="12700" y="0"/>
                  </a:lnTo>
                  <a:cubicBezTo>
                    <a:pt x="5080" y="0"/>
                    <a:pt x="0" y="5080"/>
                    <a:pt x="0" y="12700"/>
                  </a:cubicBezTo>
                  <a:lnTo>
                    <a:pt x="0" y="2497562"/>
                  </a:lnTo>
                  <a:lnTo>
                    <a:pt x="25400" y="2497562"/>
                  </a:lnTo>
                  <a:lnTo>
                    <a:pt x="25400" y="43180"/>
                  </a:lnTo>
                  <a:close/>
                  <a:moveTo>
                    <a:pt x="19104904" y="10359117"/>
                  </a:moveTo>
                  <a:lnTo>
                    <a:pt x="19050293" y="10304506"/>
                  </a:lnTo>
                  <a:lnTo>
                    <a:pt x="19050293" y="7988605"/>
                  </a:lnTo>
                  <a:lnTo>
                    <a:pt x="19024893" y="7988605"/>
                  </a:lnTo>
                  <a:lnTo>
                    <a:pt x="19024893" y="10280376"/>
                  </a:lnTo>
                  <a:lnTo>
                    <a:pt x="18970284" y="10225767"/>
                  </a:lnTo>
                  <a:lnTo>
                    <a:pt x="18970284" y="7988605"/>
                  </a:lnTo>
                  <a:lnTo>
                    <a:pt x="18944884" y="7988605"/>
                  </a:lnTo>
                  <a:lnTo>
                    <a:pt x="18944884" y="10218147"/>
                  </a:lnTo>
                  <a:lnTo>
                    <a:pt x="14975863" y="10218147"/>
                  </a:lnTo>
                  <a:lnTo>
                    <a:pt x="14975863" y="10243547"/>
                  </a:lnTo>
                  <a:lnTo>
                    <a:pt x="18952504" y="10243547"/>
                  </a:lnTo>
                  <a:lnTo>
                    <a:pt x="19007113" y="10298157"/>
                  </a:lnTo>
                  <a:lnTo>
                    <a:pt x="14981465" y="10298157"/>
                  </a:lnTo>
                  <a:lnTo>
                    <a:pt x="14981465" y="10323557"/>
                  </a:lnTo>
                  <a:lnTo>
                    <a:pt x="19033784" y="10323557"/>
                  </a:lnTo>
                  <a:lnTo>
                    <a:pt x="19088393" y="10378167"/>
                  </a:lnTo>
                  <a:lnTo>
                    <a:pt x="14981465" y="10378167"/>
                  </a:lnTo>
                  <a:lnTo>
                    <a:pt x="14981465" y="10403567"/>
                  </a:lnTo>
                  <a:lnTo>
                    <a:pt x="19118873" y="10403567"/>
                  </a:lnTo>
                  <a:cubicBezTo>
                    <a:pt x="19126493" y="10403567"/>
                    <a:pt x="19131573" y="10398486"/>
                    <a:pt x="19131573" y="10390867"/>
                  </a:cubicBezTo>
                  <a:lnTo>
                    <a:pt x="19131573" y="7988605"/>
                  </a:lnTo>
                  <a:lnTo>
                    <a:pt x="19106173" y="7988605"/>
                  </a:lnTo>
                  <a:lnTo>
                    <a:pt x="19104904" y="10359117"/>
                  </a:lnTo>
                  <a:close/>
                  <a:moveTo>
                    <a:pt x="4001573" y="0"/>
                  </a:moveTo>
                  <a:lnTo>
                    <a:pt x="14981465" y="0"/>
                  </a:lnTo>
                  <a:lnTo>
                    <a:pt x="14981465" y="25400"/>
                  </a:lnTo>
                  <a:lnTo>
                    <a:pt x="4001573" y="25400"/>
                  </a:lnTo>
                  <a:lnTo>
                    <a:pt x="4001573" y="0"/>
                  </a:lnTo>
                  <a:close/>
                  <a:moveTo>
                    <a:pt x="4001573" y="158750"/>
                  </a:moveTo>
                  <a:lnTo>
                    <a:pt x="14981465" y="158750"/>
                  </a:lnTo>
                  <a:lnTo>
                    <a:pt x="14981465" y="184150"/>
                  </a:lnTo>
                  <a:lnTo>
                    <a:pt x="4001573" y="184150"/>
                  </a:lnTo>
                  <a:lnTo>
                    <a:pt x="4001573" y="158750"/>
                  </a:lnTo>
                  <a:close/>
                  <a:moveTo>
                    <a:pt x="4001573" y="80010"/>
                  </a:moveTo>
                  <a:lnTo>
                    <a:pt x="14981465" y="80010"/>
                  </a:lnTo>
                  <a:lnTo>
                    <a:pt x="14981465" y="105410"/>
                  </a:lnTo>
                  <a:lnTo>
                    <a:pt x="4001573" y="105410"/>
                  </a:lnTo>
                  <a:lnTo>
                    <a:pt x="4001573" y="80010"/>
                  </a:lnTo>
                  <a:close/>
                  <a:moveTo>
                    <a:pt x="19087123" y="25400"/>
                  </a:moveTo>
                  <a:lnTo>
                    <a:pt x="19032513" y="80010"/>
                  </a:lnTo>
                  <a:lnTo>
                    <a:pt x="14981465" y="80010"/>
                  </a:lnTo>
                  <a:lnTo>
                    <a:pt x="14981465" y="105410"/>
                  </a:lnTo>
                  <a:lnTo>
                    <a:pt x="19008384" y="105410"/>
                  </a:lnTo>
                  <a:lnTo>
                    <a:pt x="18953773" y="160020"/>
                  </a:lnTo>
                  <a:lnTo>
                    <a:pt x="14981465" y="160020"/>
                  </a:lnTo>
                  <a:lnTo>
                    <a:pt x="14981465" y="185420"/>
                  </a:lnTo>
                  <a:lnTo>
                    <a:pt x="18946154" y="185420"/>
                  </a:lnTo>
                  <a:lnTo>
                    <a:pt x="18946154" y="2497562"/>
                  </a:lnTo>
                  <a:lnTo>
                    <a:pt x="18971554" y="2497562"/>
                  </a:lnTo>
                  <a:lnTo>
                    <a:pt x="18971554" y="177800"/>
                  </a:lnTo>
                  <a:lnTo>
                    <a:pt x="19026163" y="123190"/>
                  </a:lnTo>
                  <a:lnTo>
                    <a:pt x="19026163" y="2497562"/>
                  </a:lnTo>
                  <a:lnTo>
                    <a:pt x="19051563" y="2497562"/>
                  </a:lnTo>
                  <a:lnTo>
                    <a:pt x="19051563" y="97790"/>
                  </a:lnTo>
                  <a:lnTo>
                    <a:pt x="19106173" y="43180"/>
                  </a:lnTo>
                  <a:lnTo>
                    <a:pt x="19106173" y="2494761"/>
                  </a:lnTo>
                  <a:lnTo>
                    <a:pt x="19131573" y="2494761"/>
                  </a:lnTo>
                  <a:lnTo>
                    <a:pt x="19131573" y="12700"/>
                  </a:lnTo>
                  <a:cubicBezTo>
                    <a:pt x="19131573" y="5080"/>
                    <a:pt x="19126493" y="0"/>
                    <a:pt x="19118873" y="0"/>
                  </a:cubicBezTo>
                  <a:lnTo>
                    <a:pt x="14981465" y="0"/>
                  </a:lnTo>
                  <a:lnTo>
                    <a:pt x="14981465" y="25400"/>
                  </a:lnTo>
                  <a:lnTo>
                    <a:pt x="19087123" y="25400"/>
                  </a:lnTo>
                  <a:close/>
                  <a:moveTo>
                    <a:pt x="0" y="2497562"/>
                  </a:moveTo>
                  <a:lnTo>
                    <a:pt x="25400" y="2497562"/>
                  </a:lnTo>
                  <a:lnTo>
                    <a:pt x="25400" y="7988605"/>
                  </a:lnTo>
                  <a:lnTo>
                    <a:pt x="0" y="7988605"/>
                  </a:lnTo>
                  <a:lnTo>
                    <a:pt x="0" y="2497562"/>
                  </a:lnTo>
                  <a:close/>
                  <a:moveTo>
                    <a:pt x="80010" y="2497562"/>
                  </a:moveTo>
                  <a:lnTo>
                    <a:pt x="105410" y="2497562"/>
                  </a:lnTo>
                  <a:lnTo>
                    <a:pt x="105410" y="7988605"/>
                  </a:lnTo>
                  <a:lnTo>
                    <a:pt x="80010" y="7988605"/>
                  </a:lnTo>
                  <a:lnTo>
                    <a:pt x="80010" y="2497562"/>
                  </a:lnTo>
                  <a:close/>
                  <a:moveTo>
                    <a:pt x="158750" y="2497562"/>
                  </a:moveTo>
                  <a:lnTo>
                    <a:pt x="184150" y="2497562"/>
                  </a:lnTo>
                  <a:lnTo>
                    <a:pt x="184150" y="7988605"/>
                  </a:lnTo>
                  <a:lnTo>
                    <a:pt x="158750" y="7988605"/>
                  </a:lnTo>
                  <a:lnTo>
                    <a:pt x="158750" y="2497562"/>
                  </a:lnTo>
                  <a:close/>
                  <a:moveTo>
                    <a:pt x="19104904" y="2497562"/>
                  </a:moveTo>
                  <a:lnTo>
                    <a:pt x="19130304" y="2497562"/>
                  </a:lnTo>
                  <a:lnTo>
                    <a:pt x="19130304" y="7988605"/>
                  </a:lnTo>
                  <a:lnTo>
                    <a:pt x="19104904" y="7988605"/>
                  </a:lnTo>
                  <a:lnTo>
                    <a:pt x="19104904" y="2497562"/>
                  </a:lnTo>
                  <a:close/>
                  <a:moveTo>
                    <a:pt x="18946154" y="2497562"/>
                  </a:moveTo>
                  <a:lnTo>
                    <a:pt x="18971554" y="2497562"/>
                  </a:lnTo>
                  <a:lnTo>
                    <a:pt x="18971554" y="7988605"/>
                  </a:lnTo>
                  <a:lnTo>
                    <a:pt x="18946154" y="7988605"/>
                  </a:lnTo>
                  <a:lnTo>
                    <a:pt x="18946154" y="2497562"/>
                  </a:lnTo>
                  <a:close/>
                  <a:moveTo>
                    <a:pt x="19026163" y="2497562"/>
                  </a:moveTo>
                  <a:lnTo>
                    <a:pt x="19051563" y="2497562"/>
                  </a:lnTo>
                  <a:lnTo>
                    <a:pt x="19051563" y="7988605"/>
                  </a:lnTo>
                  <a:lnTo>
                    <a:pt x="19026163" y="7988605"/>
                  </a:lnTo>
                  <a:lnTo>
                    <a:pt x="19026163" y="2497562"/>
                  </a:lnTo>
                  <a:close/>
                </a:path>
              </a:pathLst>
            </a:custGeom>
            <a:solidFill>
              <a:srgbClr val="00357B"/>
            </a:solidFill>
          </p:spPr>
        </p:sp>
      </p:grpSp>
      <p:sp>
        <p:nvSpPr>
          <p:cNvPr id="1048600" name="TextBox 9"/>
          <p:cNvSpPr txBox="1"/>
          <p:nvPr/>
        </p:nvSpPr>
        <p:spPr>
          <a:xfrm>
            <a:off x="8325532" y="4185943"/>
            <a:ext cx="8549854" cy="1280160"/>
          </a:xfrm>
          <a:prstGeom prst="rect"/>
        </p:spPr>
        <p:txBody>
          <a:bodyPr anchor="t" bIns="0" lIns="0" rIns="0" rtlCol="0" tIns="0">
            <a:spAutoFit/>
          </a:bodyPr>
          <a:p>
            <a:pPr algn="ctr">
              <a:lnSpc>
                <a:spcPts val="10080"/>
              </a:lnSpc>
              <a:spcBef>
                <a:spcPct val="0"/>
              </a:spcBef>
            </a:pPr>
            <a:r>
              <a:rPr sz="7200" lang="en-US" spc="576">
                <a:solidFill>
                  <a:srgbClr val="FFFFFF"/>
                </a:solidFill>
                <a:ea typeface="思源黑体-粗体 Bold" panose="020B0800000000000000"/>
              </a:rPr>
              <a:t>研究背景及意义</a:t>
            </a:r>
            <a:endParaRPr sz="7200" lang="en-US" spc="576">
              <a:solidFill>
                <a:srgbClr val="FFFFFF"/>
              </a:solidFill>
              <a:ea typeface="思源黑体-粗体 Bold" panose="020B0800000000000000"/>
            </a:endParaRPr>
          </a:p>
        </p:txBody>
      </p:sp>
      <p:sp>
        <p:nvSpPr>
          <p:cNvPr id="1048601" name="TextBox 10"/>
          <p:cNvSpPr txBox="1"/>
          <p:nvPr/>
        </p:nvSpPr>
        <p:spPr>
          <a:xfrm>
            <a:off x="8325532" y="5561307"/>
            <a:ext cx="8549854" cy="355600"/>
          </a:xfrm>
          <a:prstGeom prst="rect"/>
        </p:spPr>
        <p:txBody>
          <a:bodyPr anchor="t" bIns="0" lIns="0" rIns="0" rtlCol="0" tIns="0">
            <a:spAutoFit/>
          </a:bodyPr>
          <a:p>
            <a:pPr algn="ctr">
              <a:lnSpc>
                <a:spcPts val="2800"/>
              </a:lnSpc>
              <a:spcBef>
                <a:spcPct val="0"/>
              </a:spcBef>
            </a:pPr>
            <a:r>
              <a:rPr sz="2000" lang="en-US" spc="160">
                <a:solidFill>
                  <a:srgbClr val="FFFFFF"/>
                </a:solidFill>
                <a:latin typeface="Agrandir Wide Medium Bold" panose="00000905000000000000"/>
              </a:rPr>
              <a:t>Research Background and Significance</a:t>
            </a:r>
            <a:endParaRPr sz="2000" lang="en-US" spc="160">
              <a:solidFill>
                <a:srgbClr val="FFFFFF"/>
              </a:solidFill>
              <a:latin typeface="Agrandir Wide Medium Bold" panose="00000905000000000000"/>
            </a:endParaRPr>
          </a:p>
        </p:txBody>
      </p:sp>
      <p:sp>
        <p:nvSpPr>
          <p:cNvPr id="1048602" name="文本框 99"/>
          <p:cNvSpPr txBox="1"/>
          <p:nvPr/>
        </p:nvSpPr>
        <p:spPr>
          <a:xfrm>
            <a:off x="986155" y="2731135"/>
            <a:ext cx="16517620" cy="8321040"/>
          </a:xfrm>
          <a:prstGeom prst="rect"/>
          <a:noFill/>
          <a:ln w="9525">
            <a:noFill/>
          </a:ln>
        </p:spPr>
        <p:txBody>
          <a:bodyPr wrap="square">
            <a:spAutoFit/>
          </a:bodyPr>
          <a:p>
            <a:pPr indent="304800"/>
            <a:r>
              <a:rPr altLang="en-US" b="0" sz="3200" lang="zh-CN">
                <a:ea typeface="宋体" panose="02010600030101010101" pitchFamily="2" charset="-122"/>
              </a:rPr>
              <a:t>    </a:t>
            </a:r>
            <a:r>
              <a:rPr altLang="en-US" b="1" sz="3200" lang="zh-CN">
                <a:latin typeface="微软雅黑" panose="020B0503020204020204" charset="-122"/>
                <a:ea typeface="微软雅黑" panose="020B0503020204020204" charset="-122"/>
                <a:cs typeface="微软雅黑" panose="020B0503020204020204" charset="-122"/>
              </a:rPr>
              <a:t> </a:t>
            </a:r>
            <a:r>
              <a:rPr altLang="zh-CN" b="1" sz="3600" lang="en-US">
                <a:latin typeface="微软雅黑" panose="020B0503020204020204" charset="-122"/>
                <a:ea typeface="微软雅黑" panose="020B0503020204020204" charset="-122"/>
                <a:cs typeface="微软雅黑" panose="020B0503020204020204" charset="-122"/>
              </a:rPr>
              <a:t>选举制度主要</a:t>
            </a:r>
            <a:r>
              <a:rPr altLang="zh-CN" b="1" sz="3600" lang="en-US">
                <a:solidFill>
                  <a:srgbClr val="C00000"/>
                </a:solidFill>
                <a:latin typeface="微软雅黑" panose="020B0503020204020204" charset="-122"/>
                <a:ea typeface="微软雅黑" panose="020B0503020204020204" charset="-122"/>
                <a:cs typeface="微软雅黑" panose="020B0503020204020204" charset="-122"/>
              </a:rPr>
              <a:t>是统治阶级依据法律规定，通过相关程序，对国家公共事务人员进行公开选举的各项制度总和</a:t>
            </a:r>
            <a:r>
              <a:rPr altLang="zh-CN" b="1" sz="3600" lang="en-US">
                <a:latin typeface="微软雅黑" panose="020B0503020204020204" charset="-122"/>
                <a:ea typeface="微软雅黑" panose="020B0503020204020204" charset="-122"/>
                <a:cs typeface="微软雅黑" panose="020B0503020204020204" charset="-122"/>
              </a:rPr>
              <a:t>，以实现政治权力的获得和行使，促进国家政治环境的平稳。</a:t>
            </a:r>
            <a:endParaRPr altLang="zh-CN" b="1" sz="3600" lang="en-US">
              <a:latin typeface="微软雅黑" panose="020B0503020204020204" charset="-122"/>
              <a:ea typeface="微软雅黑" panose="020B0503020204020204" charset="-122"/>
              <a:cs typeface="微软雅黑" panose="020B0503020204020204" charset="-122"/>
            </a:endParaRPr>
          </a:p>
          <a:p>
            <a:pPr indent="304800"/>
            <a:r>
              <a:rPr altLang="zh-CN" b="1" sz="3600" lang="en-US">
                <a:latin typeface="微软雅黑" panose="020B0503020204020204" charset="-122"/>
                <a:ea typeface="微软雅黑" panose="020B0503020204020204" charset="-122"/>
                <a:cs typeface="微软雅黑" panose="020B0503020204020204" charset="-122"/>
              </a:rPr>
              <a:t>    由于不同国家和民族的风俗习惯和历史特点，以及生产力的发展水平等多种因素不同，导致国际行为体的政治</a:t>
            </a:r>
            <a:r>
              <a:rPr altLang="zh-CN" b="1" sz="3600" lang="en-US">
                <a:solidFill>
                  <a:srgbClr val="C00000"/>
                </a:solidFill>
                <a:latin typeface="微软雅黑" panose="020B0503020204020204" charset="-122"/>
                <a:ea typeface="微软雅黑" panose="020B0503020204020204" charset="-122"/>
                <a:cs typeface="微软雅黑" panose="020B0503020204020204" charset="-122"/>
              </a:rPr>
              <a:t>选举制度产生差异，包括选举程序、选举方法和选举效果等方面</a:t>
            </a:r>
            <a:r>
              <a:rPr altLang="zh-CN" b="1" sz="3600" lang="en-US">
                <a:latin typeface="微软雅黑" panose="020B0503020204020204" charset="-122"/>
                <a:ea typeface="微软雅黑" panose="020B0503020204020204" charset="-122"/>
                <a:cs typeface="微软雅黑" panose="020B0503020204020204" charset="-122"/>
              </a:rPr>
              <a:t>，都出现了或多或少的差别和不同，主权国家和非政府组织等政治行为体对政治选举制度的发生、发展和完善等工作方式上，采取了不同的政治方法和应对策略，在一定程度上促进了政治选举制度的有效推进和不断完善。</a:t>
            </a:r>
            <a:endParaRPr altLang="zh-CN" b="1" sz="3600" lang="en-US">
              <a:latin typeface="微软雅黑" panose="020B0503020204020204" charset="-122"/>
              <a:ea typeface="微软雅黑" panose="020B0503020204020204" charset="-122"/>
              <a:cs typeface="微软雅黑" panose="020B0503020204020204" charset="-122"/>
            </a:endParaRPr>
          </a:p>
          <a:p>
            <a:pPr indent="304800"/>
            <a:r>
              <a:rPr altLang="zh-CN" b="1" sz="3600" lang="en-US">
                <a:latin typeface="微软雅黑" panose="020B0503020204020204" charset="-122"/>
                <a:ea typeface="微软雅黑" panose="020B0503020204020204" charset="-122"/>
                <a:cs typeface="微软雅黑" panose="020B0503020204020204" charset="-122"/>
              </a:rPr>
              <a:t>    同时，伴随全球化趋势在国家和地区间的深入发展，</a:t>
            </a:r>
            <a:r>
              <a:rPr altLang="zh-CN" b="1" sz="3600" lang="en-US">
                <a:solidFill>
                  <a:srgbClr val="C00000"/>
                </a:solidFill>
                <a:latin typeface="微软雅黑" panose="020B0503020204020204" charset="-122"/>
                <a:ea typeface="微软雅黑" panose="020B0503020204020204" charset="-122"/>
                <a:cs typeface="微软雅黑" panose="020B0503020204020204" charset="-122"/>
              </a:rPr>
              <a:t>新的社会现象和多种元素渗透到政治选举中</a:t>
            </a:r>
            <a:r>
              <a:rPr altLang="zh-CN" b="1" sz="3600" lang="en-US">
                <a:latin typeface="微软雅黑" panose="020B0503020204020204" charset="-122"/>
                <a:ea typeface="微软雅黑" panose="020B0503020204020204" charset="-122"/>
                <a:cs typeface="微软雅黑" panose="020B0503020204020204" charset="-122"/>
              </a:rPr>
              <a:t>，如中国全国人大的电子投票，美国奥巴马利用互联网拉动选举，都在一定程度上促进了当代政治选举的多样化特点，也反映出选举已经成为不同政治行为体实施政治活动的有效方式和常态模式。</a:t>
            </a:r>
            <a:endParaRPr altLang="en-US" b="1" sz="3600" lang="zh-CN">
              <a:latin typeface="微软雅黑" panose="020B0503020204020204" charset="-122"/>
              <a:ea typeface="微软雅黑" panose="020B0503020204020204" charset="-122"/>
              <a:cs typeface="微软雅黑" panose="020B0503020204020204" charset="-122"/>
            </a:endParaRPr>
          </a:p>
        </p:txBody>
      </p:sp>
      <p:pic>
        <p:nvPicPr>
          <p:cNvPr id="2097161" name="图片 4"/>
          <p:cNvPicPr>
            <a:picLocks noChangeAspect="1"/>
          </p:cNvPicPr>
          <p:nvPr/>
        </p:nvPicPr>
        <p:blipFill>
          <a:blip xmlns:r="http://schemas.openxmlformats.org/officeDocument/2006/relationships" r:embed="rId2"/>
          <a:stretch>
            <a:fillRect/>
          </a:stretch>
        </p:blipFill>
        <p:spPr>
          <a:xfrm>
            <a:off x="822325" y="664210"/>
            <a:ext cx="1781175" cy="1781175"/>
          </a:xfrm>
          <a:prstGeom prst="rect"/>
        </p:spPr>
      </p:pic>
      <p:sp>
        <p:nvSpPr>
          <p:cNvPr id="1048603" name="文本框 5"/>
          <p:cNvSpPr txBox="1"/>
          <p:nvPr/>
        </p:nvSpPr>
        <p:spPr>
          <a:xfrm>
            <a:off x="2699385" y="1065530"/>
            <a:ext cx="7595870" cy="929640"/>
          </a:xfrm>
          <a:prstGeom prst="rect"/>
          <a:noFill/>
        </p:spPr>
        <p:txBody>
          <a:bodyPr rtlCol="0" wrap="square">
            <a:spAutoFit/>
          </a:bodyPr>
          <a:p>
            <a:r>
              <a:rPr altLang="en-US" b="1" sz="4400" lang="zh-CN">
                <a:effectLst>
                  <a:reflection algn="bl" blurRad="101600" dir="5400000" dist="76200" endA="900" endPos="61000" rotWithShape="0" stA="78000" sy="-100000"/>
                </a:effectLst>
                <a:latin typeface="微软雅黑" panose="020B0503020204020204" charset="-122"/>
                <a:ea typeface="微软雅黑" panose="020B0503020204020204" charset="-122"/>
                <a:sym typeface="+mn-ea"/>
              </a:rPr>
              <a:t>什么是选举制度？</a:t>
            </a:r>
            <a:endParaRPr altLang="en-US" b="1" sz="4400" lang="zh-CN">
              <a:effectLst>
                <a:reflection algn="bl" blurRad="101600" dir="5400000" dist="76200" endA="900" endPos="61000" rotWithShape="0" stA="78000" sy="-100000"/>
              </a:effectLst>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pic>
        <p:nvPicPr>
          <p:cNvPr id="2097162" name="Picture 2"/>
          <p:cNvPicPr>
            <a:picLocks noChangeAspect="1"/>
          </p:cNvPicPr>
          <p:nvPr/>
        </p:nvPicPr>
        <p:blipFill>
          <a:blip xmlns:r="http://schemas.openxmlformats.org/officeDocument/2006/relationships" r:embed="rId1">
            <a:alphaModFix amt="69000"/>
          </a:blip>
          <a:srcRect l="16361" t="15871" r="1189" b="14584"/>
          <a:stretch>
            <a:fillRect/>
          </a:stretch>
        </p:blipFill>
        <p:spPr>
          <a:xfrm>
            <a:off x="0" y="0"/>
            <a:ext cx="18288000" cy="10287000"/>
          </a:xfrm>
          <a:prstGeom prst="rect"/>
        </p:spPr>
      </p:pic>
      <p:grpSp>
        <p:nvGrpSpPr>
          <p:cNvPr id="48" name="Group 3"/>
          <p:cNvGrpSpPr/>
          <p:nvPr/>
        </p:nvGrpSpPr>
        <p:grpSpPr>
          <a:xfrm rot="0">
            <a:off x="-339126" y="9854713"/>
            <a:ext cx="21142249" cy="3271291"/>
            <a:chOff x="0" y="0"/>
            <a:chExt cx="5568329" cy="861575"/>
          </a:xfrm>
        </p:grpSpPr>
        <p:sp>
          <p:nvSpPr>
            <p:cNvPr id="1048604" name="Freeform 4"/>
            <p:cNvSpPr/>
            <p:nvPr/>
          </p:nvSpPr>
          <p:spPr>
            <a:xfrm>
              <a:off x="0" y="0"/>
              <a:ext cx="5568329" cy="861575"/>
            </a:xfrm>
            <a:custGeom>
              <a:avLst/>
              <a:ahLst/>
              <a:rect l="l" t="t" r="r" b="b"/>
              <a:pathLst>
                <a:path w="5568329" h="861575">
                  <a:moveTo>
                    <a:pt x="0" y="0"/>
                  </a:moveTo>
                  <a:lnTo>
                    <a:pt x="5568329" y="0"/>
                  </a:lnTo>
                  <a:lnTo>
                    <a:pt x="5568329" y="861575"/>
                  </a:lnTo>
                  <a:lnTo>
                    <a:pt x="0" y="861575"/>
                  </a:lnTo>
                  <a:close/>
                </a:path>
              </a:pathLst>
            </a:custGeom>
            <a:solidFill>
              <a:srgbClr val="00357B"/>
            </a:solidFill>
          </p:spPr>
        </p:sp>
        <p:sp>
          <p:nvSpPr>
            <p:cNvPr id="1048605" name="TextBox 5"/>
            <p:cNvSpPr txBox="1"/>
            <p:nvPr/>
          </p:nvSpPr>
          <p:spPr>
            <a:xfrm>
              <a:off x="0" y="-28575"/>
              <a:ext cx="812800" cy="841375"/>
            </a:xfrm>
            <a:prstGeom prst="rect"/>
          </p:spPr>
          <p:txBody>
            <a:bodyPr anchor="ctr" bIns="50800" lIns="50800" rIns="50800" rtlCol="0" tIns="50800"/>
            <a:p>
              <a:pPr algn="ctr">
                <a:lnSpc>
                  <a:spcPts val="2225"/>
                </a:lnSpc>
              </a:pPr>
            </a:p>
          </p:txBody>
        </p:sp>
      </p:grpSp>
      <p:grpSp>
        <p:nvGrpSpPr>
          <p:cNvPr id="49" name="Group 6"/>
          <p:cNvGrpSpPr/>
          <p:nvPr/>
        </p:nvGrpSpPr>
        <p:grpSpPr>
          <a:xfrm rot="0">
            <a:off x="-339126" y="-523239"/>
            <a:ext cx="21142249" cy="3674889"/>
            <a:chOff x="0" y="0"/>
            <a:chExt cx="28189666" cy="4899851"/>
          </a:xfrm>
        </p:grpSpPr>
        <p:grpSp>
          <p:nvGrpSpPr>
            <p:cNvPr id="50" name="Group 7"/>
            <p:cNvGrpSpPr/>
            <p:nvPr/>
          </p:nvGrpSpPr>
          <p:grpSpPr>
            <a:xfrm rot="0">
              <a:off x="0" y="0"/>
              <a:ext cx="28189666" cy="4361722"/>
              <a:chOff x="0" y="0"/>
              <a:chExt cx="5568329" cy="861575"/>
            </a:xfrm>
          </p:grpSpPr>
          <p:sp>
            <p:nvSpPr>
              <p:cNvPr id="1048606" name="Freeform 8"/>
              <p:cNvSpPr/>
              <p:nvPr/>
            </p:nvSpPr>
            <p:spPr>
              <a:xfrm>
                <a:off x="0" y="0"/>
                <a:ext cx="5568329" cy="861575"/>
              </a:xfrm>
              <a:custGeom>
                <a:avLst/>
                <a:ahLst/>
                <a:rect l="l" t="t" r="r" b="b"/>
                <a:pathLst>
                  <a:path w="5568329" h="861575">
                    <a:moveTo>
                      <a:pt x="0" y="0"/>
                    </a:moveTo>
                    <a:lnTo>
                      <a:pt x="5568329" y="0"/>
                    </a:lnTo>
                    <a:lnTo>
                      <a:pt x="5568329" y="861575"/>
                    </a:lnTo>
                    <a:lnTo>
                      <a:pt x="0" y="861575"/>
                    </a:lnTo>
                    <a:close/>
                  </a:path>
                </a:pathLst>
              </a:custGeom>
              <a:solidFill>
                <a:srgbClr val="00357B"/>
              </a:solidFill>
            </p:spPr>
          </p:sp>
          <p:sp>
            <p:nvSpPr>
              <p:cNvPr id="1048607" name="TextBox 9"/>
              <p:cNvSpPr txBox="1"/>
              <p:nvPr/>
            </p:nvSpPr>
            <p:spPr>
              <a:xfrm>
                <a:off x="0" y="-19050"/>
                <a:ext cx="812800" cy="831850"/>
              </a:xfrm>
              <a:prstGeom prst="rect"/>
            </p:spPr>
            <p:txBody>
              <a:bodyPr anchor="ctr" bIns="50800" lIns="50800" rIns="50800" rtlCol="0" tIns="50800"/>
              <a:p>
                <a:pPr algn="ctr">
                  <a:lnSpc>
                    <a:spcPts val="1360"/>
                  </a:lnSpc>
                </a:pPr>
              </a:p>
            </p:txBody>
          </p:sp>
        </p:grpSp>
        <p:pic>
          <p:nvPicPr>
            <p:cNvPr id="2097163" name="Picture 10"/>
            <p:cNvPicPr>
              <a:picLocks noChangeAspect="1"/>
            </p:cNvPicPr>
            <p:nvPr/>
          </p:nvPicPr>
          <p:blipFill>
            <a:blip xmlns:r="http://schemas.openxmlformats.org/officeDocument/2006/relationships" r:embed="rId2"/>
            <a:srcRect/>
            <a:stretch>
              <a:fillRect/>
            </a:stretch>
          </p:blipFill>
          <p:spPr>
            <a:xfrm>
              <a:off x="0" y="381100"/>
              <a:ext cx="4157251" cy="4518751"/>
            </a:xfrm>
            <a:prstGeom prst="rect"/>
          </p:spPr>
        </p:pic>
        <p:grpSp>
          <p:nvGrpSpPr>
            <p:cNvPr id="51" name="Group 11"/>
            <p:cNvGrpSpPr/>
            <p:nvPr/>
          </p:nvGrpSpPr>
          <p:grpSpPr>
            <a:xfrm rot="0">
              <a:off x="394836" y="639322"/>
              <a:ext cx="3415845" cy="3721823"/>
              <a:chOff x="0" y="0"/>
              <a:chExt cx="1104808" cy="1203772"/>
            </a:xfrm>
          </p:grpSpPr>
          <p:sp>
            <p:nvSpPr>
              <p:cNvPr id="1048608" name="Freeform 12"/>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609" name="TextBox 13"/>
              <p:cNvSpPr txBox="1"/>
              <p:nvPr/>
            </p:nvSpPr>
            <p:spPr>
              <a:xfrm>
                <a:off x="0" y="-19050"/>
                <a:ext cx="812800" cy="831850"/>
              </a:xfrm>
              <a:prstGeom prst="rect"/>
            </p:spPr>
            <p:txBody>
              <a:bodyPr anchor="ctr" bIns="50800" lIns="50800" rIns="50800" rtlCol="0" tIns="50800"/>
              <a:p>
                <a:pPr algn="ctr">
                  <a:lnSpc>
                    <a:spcPts val="1360"/>
                  </a:lnSpc>
                </a:pPr>
              </a:p>
            </p:txBody>
          </p:sp>
        </p:grpSp>
        <p:grpSp>
          <p:nvGrpSpPr>
            <p:cNvPr id="52" name="Group 14"/>
            <p:cNvGrpSpPr/>
            <p:nvPr/>
          </p:nvGrpSpPr>
          <p:grpSpPr>
            <a:xfrm rot="5400000">
              <a:off x="2203615" y="2208221"/>
              <a:ext cx="3747450" cy="550475"/>
              <a:chOff x="0" y="0"/>
              <a:chExt cx="812800" cy="119395"/>
            </a:xfrm>
          </p:grpSpPr>
          <p:sp>
            <p:nvSpPr>
              <p:cNvPr id="1048610" name="Freeform 15"/>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611" name="TextBox 16"/>
              <p:cNvSpPr txBox="1"/>
              <p:nvPr/>
            </p:nvSpPr>
            <p:spPr>
              <a:xfrm>
                <a:off x="127000" y="311150"/>
                <a:ext cx="558800" cy="349250"/>
              </a:xfrm>
              <a:prstGeom prst="rect"/>
            </p:spPr>
            <p:txBody>
              <a:bodyPr anchor="ctr" bIns="50800" lIns="50800" rIns="50800" rtlCol="0" tIns="50800"/>
              <a:p>
                <a:pPr algn="ctr">
                  <a:lnSpc>
                    <a:spcPts val="1360"/>
                  </a:lnSpc>
                </a:pPr>
              </a:p>
            </p:txBody>
          </p:sp>
        </p:grpSp>
      </p:grpSp>
      <p:sp>
        <p:nvSpPr>
          <p:cNvPr id="1048612" name="TextBox 25"/>
          <p:cNvSpPr txBox="1"/>
          <p:nvPr/>
        </p:nvSpPr>
        <p:spPr>
          <a:xfrm>
            <a:off x="13227050" y="-43815"/>
            <a:ext cx="4762500" cy="1812925"/>
          </a:xfrm>
          <a:prstGeom prst="rect"/>
        </p:spPr>
        <p:txBody>
          <a:bodyPr anchor="t" bIns="0" lIns="0" rIns="0" rtlCol="0" tIns="0" wrap="square">
            <a:spAutoFit/>
          </a:bodyPr>
          <a:p>
            <a:pPr algn="r">
              <a:lnSpc>
                <a:spcPts val="14140"/>
              </a:lnSpc>
              <a:spcBef>
                <a:spcPct val="0"/>
              </a:spcBef>
            </a:pPr>
            <a:r>
              <a:rPr sz="10100" lang="en-US" spc="2928">
                <a:solidFill>
                  <a:srgbClr val="FFFFFF"/>
                </a:solidFill>
                <a:ea typeface="庞门正道标题体 Bold"/>
              </a:rPr>
              <a:t>目录</a:t>
            </a:r>
            <a:endParaRPr sz="10100" lang="en-US" spc="2928">
              <a:solidFill>
                <a:srgbClr val="FFFFFF"/>
              </a:solidFill>
              <a:ea typeface="庞门正道标题体 Bold"/>
            </a:endParaRPr>
          </a:p>
        </p:txBody>
      </p:sp>
      <p:sp>
        <p:nvSpPr>
          <p:cNvPr id="1048613" name="TextBox 26"/>
          <p:cNvSpPr txBox="1"/>
          <p:nvPr/>
        </p:nvSpPr>
        <p:spPr>
          <a:xfrm>
            <a:off x="13455650" y="1600835"/>
            <a:ext cx="3803650" cy="681990"/>
          </a:xfrm>
          <a:prstGeom prst="rect"/>
        </p:spPr>
        <p:txBody>
          <a:bodyPr anchor="t" bIns="0" lIns="0" rIns="0" rtlCol="0" tIns="0" wrap="square">
            <a:spAutoFit/>
          </a:bodyPr>
          <a:p>
            <a:pPr algn="r">
              <a:lnSpc>
                <a:spcPts val="5320"/>
              </a:lnSpc>
              <a:spcBef>
                <a:spcPct val="0"/>
              </a:spcBef>
            </a:pPr>
            <a:r>
              <a:rPr sz="3800" lang="en-US" spc="338">
                <a:solidFill>
                  <a:srgbClr val="FFFFFF"/>
                </a:solidFill>
                <a:latin typeface="Agrandir Wide Medium Bold" panose="00000905000000000000"/>
              </a:rPr>
              <a:t>Contents</a:t>
            </a:r>
            <a:endParaRPr sz="3800" lang="en-US" spc="338">
              <a:solidFill>
                <a:srgbClr val="FFFFFF"/>
              </a:solidFill>
              <a:latin typeface="Agrandir Wide Medium Bold" panose="00000905000000000000"/>
            </a:endParaRPr>
          </a:p>
        </p:txBody>
      </p:sp>
      <p:sp>
        <p:nvSpPr>
          <p:cNvPr id="1048614" name="AutoShape 27"/>
          <p:cNvSpPr/>
          <p:nvPr/>
        </p:nvSpPr>
        <p:spPr>
          <a:xfrm>
            <a:off x="2885444" y="4811833"/>
            <a:ext cx="5209033" cy="0"/>
          </a:xfrm>
          <a:prstGeom prst="line"/>
          <a:ln w="28575" cap="flat">
            <a:solidFill>
              <a:srgbClr val="00357B"/>
            </a:solidFill>
            <a:prstDash val="solid"/>
            <a:headEnd type="none" w="sm" len="sm"/>
            <a:tailEnd type="none" w="sm" len="sm"/>
          </a:ln>
        </p:spPr>
      </p:sp>
      <p:sp>
        <p:nvSpPr>
          <p:cNvPr id="1048615" name="AutoShape 28"/>
          <p:cNvSpPr/>
          <p:nvPr/>
        </p:nvSpPr>
        <p:spPr>
          <a:xfrm>
            <a:off x="2885444" y="5759465"/>
            <a:ext cx="5209033" cy="0"/>
          </a:xfrm>
          <a:prstGeom prst="line"/>
          <a:ln w="28575" cap="flat">
            <a:solidFill>
              <a:srgbClr val="00357B"/>
            </a:solidFill>
            <a:prstDash val="solid"/>
            <a:headEnd type="none" w="sm" len="sm"/>
            <a:tailEnd type="none" w="sm" len="sm"/>
          </a:ln>
        </p:spPr>
      </p:sp>
      <p:sp>
        <p:nvSpPr>
          <p:cNvPr id="1048616" name="TextBox 29"/>
          <p:cNvSpPr txBox="1"/>
          <p:nvPr/>
        </p:nvSpPr>
        <p:spPr>
          <a:xfrm>
            <a:off x="1841500" y="4888230"/>
            <a:ext cx="8052435" cy="717550"/>
          </a:xfrm>
          <a:prstGeom prst="rect"/>
        </p:spPr>
        <p:txBody>
          <a:bodyPr anchor="t" bIns="0" lIns="0" rIns="0" rtlCol="0" tIns="0" wrap="square">
            <a:spAutoFit/>
          </a:bodyPr>
          <a:p>
            <a:pPr algn="ctr">
              <a:lnSpc>
                <a:spcPts val="5600"/>
              </a:lnSpc>
              <a:spcBef>
                <a:spcPct val="0"/>
              </a:spcBef>
            </a:pPr>
            <a:r>
              <a:rPr sz="4000" lang="en-US" spc="320">
                <a:solidFill>
                  <a:srgbClr val="000000"/>
                </a:solidFill>
                <a:ea typeface="思源黑体-粗体 Bold" panose="020B0800000000000000"/>
              </a:rPr>
              <a:t>中西选举制度差异原因</a:t>
            </a:r>
            <a:endParaRPr sz="4000" lang="en-US" spc="320">
              <a:solidFill>
                <a:srgbClr val="000000"/>
              </a:solidFill>
              <a:ea typeface="思源黑体-粗体 Bold" panose="020B0800000000000000"/>
            </a:endParaRPr>
          </a:p>
        </p:txBody>
      </p:sp>
      <p:sp>
        <p:nvSpPr>
          <p:cNvPr id="1048617" name="TextBox 30"/>
          <p:cNvSpPr txBox="1"/>
          <p:nvPr/>
        </p:nvSpPr>
        <p:spPr>
          <a:xfrm>
            <a:off x="4871952" y="3531535"/>
            <a:ext cx="1236018" cy="1031240"/>
          </a:xfrm>
          <a:prstGeom prst="rect"/>
        </p:spPr>
        <p:txBody>
          <a:bodyPr anchor="t" bIns="0" lIns="0" rIns="0" rtlCol="0" tIns="0">
            <a:spAutoFit/>
          </a:bodyPr>
          <a:p>
            <a:pPr algn="ctr">
              <a:lnSpc>
                <a:spcPts val="8120"/>
              </a:lnSpc>
              <a:spcBef>
                <a:spcPct val="0"/>
              </a:spcBef>
            </a:pPr>
            <a:r>
              <a:rPr sz="5800" lang="en-US" spc="463">
                <a:solidFill>
                  <a:srgbClr val="002E6B"/>
                </a:solidFill>
                <a:latin typeface="Agrandir Wide Medium Bold" panose="00000905000000000000"/>
              </a:rPr>
              <a:t>01</a:t>
            </a:r>
            <a:endParaRPr sz="5800" lang="en-US" spc="463">
              <a:solidFill>
                <a:srgbClr val="002E6B"/>
              </a:solidFill>
              <a:latin typeface="Agrandir Wide Medium Bold" panose="00000905000000000000"/>
            </a:endParaRPr>
          </a:p>
        </p:txBody>
      </p:sp>
      <p:sp>
        <p:nvSpPr>
          <p:cNvPr id="1048618" name="TextBox 31"/>
          <p:cNvSpPr txBox="1"/>
          <p:nvPr/>
        </p:nvSpPr>
        <p:spPr>
          <a:xfrm>
            <a:off x="12141000" y="3531535"/>
            <a:ext cx="1314078" cy="1031240"/>
          </a:xfrm>
          <a:prstGeom prst="rect"/>
        </p:spPr>
        <p:txBody>
          <a:bodyPr anchor="t" bIns="0" lIns="0" rIns="0" rtlCol="0" tIns="0">
            <a:spAutoFit/>
          </a:bodyPr>
          <a:p>
            <a:pPr algn="ctr">
              <a:lnSpc>
                <a:spcPts val="8120"/>
              </a:lnSpc>
              <a:spcBef>
                <a:spcPct val="0"/>
              </a:spcBef>
            </a:pPr>
            <a:r>
              <a:rPr sz="5800" lang="en-US" spc="463">
                <a:solidFill>
                  <a:srgbClr val="002E6B"/>
                </a:solidFill>
                <a:latin typeface="Agrandir Wide Medium Bold" panose="00000905000000000000"/>
              </a:rPr>
              <a:t>02</a:t>
            </a:r>
            <a:endParaRPr sz="5800" lang="en-US" spc="463">
              <a:solidFill>
                <a:srgbClr val="002E6B"/>
              </a:solidFill>
              <a:latin typeface="Agrandir Wide Medium Bold" panose="00000905000000000000"/>
            </a:endParaRPr>
          </a:p>
        </p:txBody>
      </p:sp>
      <p:sp>
        <p:nvSpPr>
          <p:cNvPr id="1048619" name="TextBox 32"/>
          <p:cNvSpPr txBox="1"/>
          <p:nvPr/>
        </p:nvSpPr>
        <p:spPr>
          <a:xfrm>
            <a:off x="4829238" y="6245502"/>
            <a:ext cx="1321445" cy="1031241"/>
          </a:xfrm>
          <a:prstGeom prst="rect"/>
        </p:spPr>
        <p:txBody>
          <a:bodyPr anchor="t" bIns="0" lIns="0" rIns="0" rtlCol="0" tIns="0">
            <a:spAutoFit/>
          </a:bodyPr>
          <a:p>
            <a:pPr algn="ctr">
              <a:lnSpc>
                <a:spcPts val="8120"/>
              </a:lnSpc>
              <a:spcBef>
                <a:spcPct val="0"/>
              </a:spcBef>
            </a:pPr>
            <a:r>
              <a:rPr sz="5800" lang="en-US" spc="463">
                <a:solidFill>
                  <a:srgbClr val="002E6B"/>
                </a:solidFill>
                <a:latin typeface="Agrandir Wide Medium Bold" panose="00000905000000000000"/>
              </a:rPr>
              <a:t>03</a:t>
            </a:r>
            <a:endParaRPr sz="5800" lang="en-US" spc="463">
              <a:solidFill>
                <a:srgbClr val="002E6B"/>
              </a:solidFill>
              <a:latin typeface="Agrandir Wide Medium Bold" panose="00000905000000000000"/>
            </a:endParaRPr>
          </a:p>
        </p:txBody>
      </p:sp>
      <p:sp>
        <p:nvSpPr>
          <p:cNvPr id="1048620" name="TextBox 33"/>
          <p:cNvSpPr txBox="1"/>
          <p:nvPr/>
        </p:nvSpPr>
        <p:spPr>
          <a:xfrm>
            <a:off x="12132145" y="6245502"/>
            <a:ext cx="1331788" cy="1031241"/>
          </a:xfrm>
          <a:prstGeom prst="rect"/>
        </p:spPr>
        <p:txBody>
          <a:bodyPr anchor="t" bIns="0" lIns="0" rIns="0" rtlCol="0" tIns="0">
            <a:spAutoFit/>
          </a:bodyPr>
          <a:p>
            <a:pPr algn="ctr">
              <a:lnSpc>
                <a:spcPts val="8120"/>
              </a:lnSpc>
              <a:spcBef>
                <a:spcPct val="0"/>
              </a:spcBef>
            </a:pPr>
            <a:r>
              <a:rPr sz="5800" lang="en-US" spc="463">
                <a:solidFill>
                  <a:srgbClr val="002E6B"/>
                </a:solidFill>
                <a:latin typeface="Agrandir Wide Medium Bold" panose="00000905000000000000"/>
              </a:rPr>
              <a:t>04</a:t>
            </a:r>
            <a:endParaRPr sz="5800" lang="en-US" spc="463">
              <a:solidFill>
                <a:srgbClr val="002E6B"/>
              </a:solidFill>
              <a:latin typeface="Agrandir Wide Medium Bold" panose="00000905000000000000"/>
            </a:endParaRPr>
          </a:p>
        </p:txBody>
      </p:sp>
      <p:sp>
        <p:nvSpPr>
          <p:cNvPr id="1048621" name="AutoShape 34"/>
          <p:cNvSpPr/>
          <p:nvPr/>
        </p:nvSpPr>
        <p:spPr>
          <a:xfrm>
            <a:off x="10193523" y="4787640"/>
            <a:ext cx="5209033" cy="0"/>
          </a:xfrm>
          <a:prstGeom prst="line"/>
          <a:ln w="28575" cap="flat">
            <a:solidFill>
              <a:srgbClr val="00357B"/>
            </a:solidFill>
            <a:prstDash val="solid"/>
            <a:headEnd type="none" w="sm" len="sm"/>
            <a:tailEnd type="none" w="sm" len="sm"/>
          </a:ln>
        </p:spPr>
      </p:sp>
      <p:sp>
        <p:nvSpPr>
          <p:cNvPr id="1048622" name="AutoShape 35"/>
          <p:cNvSpPr/>
          <p:nvPr/>
        </p:nvSpPr>
        <p:spPr>
          <a:xfrm>
            <a:off x="10193523" y="5735272"/>
            <a:ext cx="5209033" cy="0"/>
          </a:xfrm>
          <a:prstGeom prst="line"/>
          <a:ln w="28575" cap="flat">
            <a:solidFill>
              <a:srgbClr val="00357B"/>
            </a:solidFill>
            <a:prstDash val="solid"/>
            <a:headEnd type="none" w="sm" len="sm"/>
            <a:tailEnd type="none" w="sm" len="sm"/>
          </a:ln>
        </p:spPr>
      </p:sp>
      <p:sp>
        <p:nvSpPr>
          <p:cNvPr id="1048623" name="TextBox 36"/>
          <p:cNvSpPr txBox="1"/>
          <p:nvPr/>
        </p:nvSpPr>
        <p:spPr>
          <a:xfrm>
            <a:off x="10231999" y="4888033"/>
            <a:ext cx="5132081" cy="717550"/>
          </a:xfrm>
          <a:prstGeom prst="rect"/>
        </p:spPr>
        <p:txBody>
          <a:bodyPr anchor="t" bIns="0" lIns="0" rIns="0" rtlCol="0" tIns="0">
            <a:spAutoFit/>
          </a:bodyPr>
          <a:p>
            <a:pPr algn="ctr">
              <a:lnSpc>
                <a:spcPts val="5600"/>
              </a:lnSpc>
              <a:spcBef>
                <a:spcPct val="0"/>
              </a:spcBef>
            </a:pPr>
            <a:r>
              <a:rPr sz="4000" lang="en-US" spc="320">
                <a:solidFill>
                  <a:srgbClr val="000000"/>
                </a:solidFill>
                <a:ea typeface="思源黑体-粗体 Bold" panose="020B0800000000000000"/>
              </a:rPr>
              <a:t>中</a:t>
            </a:r>
            <a:r>
              <a:rPr altLang="en-US" sz="4000" lang="zh-CN" spc="320">
                <a:solidFill>
                  <a:srgbClr val="000000"/>
                </a:solidFill>
                <a:ea typeface="思源黑体-粗体 Bold" panose="020B0800000000000000"/>
              </a:rPr>
              <a:t>西</a:t>
            </a:r>
            <a:r>
              <a:rPr sz="4000" lang="en-US" spc="320">
                <a:solidFill>
                  <a:srgbClr val="000000"/>
                </a:solidFill>
                <a:ea typeface="思源黑体-粗体 Bold" panose="020B0800000000000000"/>
              </a:rPr>
              <a:t>选举制度相同</a:t>
            </a:r>
            <a:r>
              <a:rPr altLang="en-US" sz="4000" lang="zh-CN" spc="320">
                <a:solidFill>
                  <a:srgbClr val="000000"/>
                </a:solidFill>
                <a:ea typeface="思源黑体-粗体 Bold" panose="020B0800000000000000"/>
              </a:rPr>
              <a:t>点</a:t>
            </a:r>
            <a:endParaRPr altLang="en-US" sz="4000" lang="zh-CN" spc="320">
              <a:solidFill>
                <a:srgbClr val="000000"/>
              </a:solidFill>
              <a:ea typeface="思源黑体-粗体 Bold" panose="020B0800000000000000"/>
            </a:endParaRPr>
          </a:p>
        </p:txBody>
      </p:sp>
      <p:sp>
        <p:nvSpPr>
          <p:cNvPr id="1048624" name="AutoShape 37"/>
          <p:cNvSpPr/>
          <p:nvPr/>
        </p:nvSpPr>
        <p:spPr>
          <a:xfrm>
            <a:off x="2885444" y="7473412"/>
            <a:ext cx="5209033" cy="0"/>
          </a:xfrm>
          <a:prstGeom prst="line"/>
          <a:ln w="28575" cap="flat">
            <a:solidFill>
              <a:srgbClr val="00357B"/>
            </a:solidFill>
            <a:prstDash val="solid"/>
            <a:headEnd type="none" w="sm" len="sm"/>
            <a:tailEnd type="none" w="sm" len="sm"/>
          </a:ln>
        </p:spPr>
      </p:sp>
      <p:sp>
        <p:nvSpPr>
          <p:cNvPr id="1048625" name="AutoShape 38"/>
          <p:cNvSpPr/>
          <p:nvPr/>
        </p:nvSpPr>
        <p:spPr>
          <a:xfrm>
            <a:off x="2885444" y="8421044"/>
            <a:ext cx="5209033" cy="0"/>
          </a:xfrm>
          <a:prstGeom prst="line"/>
          <a:ln w="28575" cap="flat">
            <a:solidFill>
              <a:srgbClr val="00357B"/>
            </a:solidFill>
            <a:prstDash val="solid"/>
            <a:headEnd type="none" w="sm" len="sm"/>
            <a:tailEnd type="none" w="sm" len="sm"/>
          </a:ln>
        </p:spPr>
      </p:sp>
      <p:sp>
        <p:nvSpPr>
          <p:cNvPr id="1048626" name="TextBox 39"/>
          <p:cNvSpPr txBox="1"/>
          <p:nvPr/>
        </p:nvSpPr>
        <p:spPr>
          <a:xfrm>
            <a:off x="2885444" y="7549612"/>
            <a:ext cx="5209033" cy="717550"/>
          </a:xfrm>
          <a:prstGeom prst="rect"/>
        </p:spPr>
        <p:txBody>
          <a:bodyPr anchor="t" bIns="0" lIns="0" rIns="0" rtlCol="0" tIns="0">
            <a:spAutoFit/>
          </a:bodyPr>
          <a:p>
            <a:pPr algn="ctr">
              <a:lnSpc>
                <a:spcPts val="5600"/>
              </a:lnSpc>
              <a:spcBef>
                <a:spcPct val="0"/>
              </a:spcBef>
            </a:pPr>
            <a:r>
              <a:rPr sz="4000" lang="en-US" spc="320">
                <a:solidFill>
                  <a:srgbClr val="000000"/>
                </a:solidFill>
                <a:ea typeface="思源黑体-粗体 Bold" panose="020B0800000000000000"/>
              </a:rPr>
              <a:t>中</a:t>
            </a:r>
            <a:r>
              <a:rPr altLang="en-US" sz="4000" lang="zh-CN" spc="320">
                <a:solidFill>
                  <a:srgbClr val="000000"/>
                </a:solidFill>
                <a:ea typeface="思源黑体-粗体 Bold" panose="020B0800000000000000"/>
              </a:rPr>
              <a:t>西</a:t>
            </a:r>
            <a:r>
              <a:rPr sz="4000" lang="en-US" spc="320">
                <a:solidFill>
                  <a:srgbClr val="000000"/>
                </a:solidFill>
                <a:ea typeface="思源黑体-粗体 Bold" panose="020B0800000000000000"/>
              </a:rPr>
              <a:t>选举制度</a:t>
            </a:r>
            <a:r>
              <a:rPr altLang="en-US" sz="4000" lang="zh-CN" spc="320">
                <a:solidFill>
                  <a:srgbClr val="000000"/>
                </a:solidFill>
                <a:ea typeface="思源黑体-粗体 Bold" panose="020B0800000000000000"/>
              </a:rPr>
              <a:t>差异点</a:t>
            </a:r>
            <a:endParaRPr altLang="en-US" sz="4000" lang="zh-CN" spc="320">
              <a:solidFill>
                <a:srgbClr val="000000"/>
              </a:solidFill>
              <a:ea typeface="思源黑体-粗体 Bold" panose="020B0800000000000000"/>
            </a:endParaRPr>
          </a:p>
        </p:txBody>
      </p:sp>
      <p:sp>
        <p:nvSpPr>
          <p:cNvPr id="1048627" name="AutoShape 40"/>
          <p:cNvSpPr/>
          <p:nvPr/>
        </p:nvSpPr>
        <p:spPr>
          <a:xfrm>
            <a:off x="10193523" y="7473412"/>
            <a:ext cx="5209033" cy="0"/>
          </a:xfrm>
          <a:prstGeom prst="line"/>
          <a:ln w="28575" cap="flat">
            <a:solidFill>
              <a:srgbClr val="00357B"/>
            </a:solidFill>
            <a:prstDash val="solid"/>
            <a:headEnd type="none" w="sm" len="sm"/>
            <a:tailEnd type="none" w="sm" len="sm"/>
          </a:ln>
        </p:spPr>
      </p:sp>
      <p:sp>
        <p:nvSpPr>
          <p:cNvPr id="1048628" name="AutoShape 41"/>
          <p:cNvSpPr/>
          <p:nvPr/>
        </p:nvSpPr>
        <p:spPr>
          <a:xfrm>
            <a:off x="10193523" y="8421044"/>
            <a:ext cx="5209033" cy="0"/>
          </a:xfrm>
          <a:prstGeom prst="line"/>
          <a:ln w="28575" cap="flat">
            <a:solidFill>
              <a:srgbClr val="00357B"/>
            </a:solidFill>
            <a:prstDash val="solid"/>
            <a:headEnd type="none" w="sm" len="sm"/>
            <a:tailEnd type="none" w="sm" len="sm"/>
          </a:ln>
        </p:spPr>
      </p:sp>
      <p:sp>
        <p:nvSpPr>
          <p:cNvPr id="1048629" name="TextBox 42"/>
          <p:cNvSpPr txBox="1"/>
          <p:nvPr/>
        </p:nvSpPr>
        <p:spPr>
          <a:xfrm>
            <a:off x="10048875" y="7549515"/>
            <a:ext cx="5695315" cy="717550"/>
          </a:xfrm>
          <a:prstGeom prst="rect"/>
        </p:spPr>
        <p:txBody>
          <a:bodyPr anchor="t" bIns="0" lIns="0" rIns="0" rtlCol="0" tIns="0" wrap="square">
            <a:spAutoFit/>
          </a:bodyPr>
          <a:p>
            <a:pPr algn="ctr">
              <a:lnSpc>
                <a:spcPts val="5600"/>
              </a:lnSpc>
              <a:spcBef>
                <a:spcPct val="0"/>
              </a:spcBef>
            </a:pPr>
            <a:r>
              <a:rPr sz="4000" lang="en-US" spc="320">
                <a:solidFill>
                  <a:srgbClr val="000000"/>
                </a:solidFill>
                <a:ea typeface="思源黑体-粗体 Bold" panose="020B0800000000000000"/>
              </a:rPr>
              <a:t>中</a:t>
            </a:r>
            <a:r>
              <a:rPr altLang="en-US" sz="4000" lang="zh-CN" spc="320">
                <a:solidFill>
                  <a:srgbClr val="000000"/>
                </a:solidFill>
                <a:ea typeface="思源黑体-粗体 Bold" panose="020B0800000000000000"/>
              </a:rPr>
              <a:t>西</a:t>
            </a:r>
            <a:r>
              <a:rPr sz="4000" lang="en-US" spc="320">
                <a:solidFill>
                  <a:srgbClr val="000000"/>
                </a:solidFill>
                <a:ea typeface="思源黑体-粗体 Bold" panose="020B0800000000000000"/>
              </a:rPr>
              <a:t>选举制度特点比较</a:t>
            </a:r>
            <a:endParaRPr sz="4000" lang="en-US" spc="320">
              <a:solidFill>
                <a:srgbClr val="000000"/>
              </a:solidFill>
              <a:ea typeface="思源黑体-粗体 Bold" panose="020B0800000000000000"/>
            </a:endParaRPr>
          </a:p>
        </p:txBody>
      </p:sp>
      <p:pic>
        <p:nvPicPr>
          <p:cNvPr id="2097164" name="图片 42"/>
          <p:cNvPicPr>
            <a:picLocks noChangeAspect="1"/>
          </p:cNvPicPr>
          <p:nvPr/>
        </p:nvPicPr>
        <p:blipFill>
          <a:blip xmlns:r="http://schemas.openxmlformats.org/officeDocument/2006/relationships" r:embed="rId3"/>
          <a:stretch>
            <a:fillRect/>
          </a:stretch>
        </p:blipFill>
        <p:spPr>
          <a:xfrm>
            <a:off x="215265" y="260985"/>
            <a:ext cx="2152015" cy="211074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pic>
        <p:nvPicPr>
          <p:cNvPr id="2097165" name="Picture 2"/>
          <p:cNvPicPr>
            <a:picLocks noChangeAspect="1"/>
          </p:cNvPicPr>
          <p:nvPr/>
        </p:nvPicPr>
        <p:blipFill>
          <a:blip xmlns:r="http://schemas.openxmlformats.org/officeDocument/2006/relationships" r:embed="rId1">
            <a:alphaModFix amt="69000"/>
          </a:blip>
          <a:srcRect l="16361" t="15871" r="1189" b="14584"/>
          <a:stretch>
            <a:fillRect/>
          </a:stretch>
        </p:blipFill>
        <p:spPr>
          <a:xfrm>
            <a:off x="0" y="0"/>
            <a:ext cx="18288000" cy="10287000"/>
          </a:xfrm>
          <a:prstGeom prst="rect"/>
        </p:spPr>
      </p:pic>
      <p:grpSp>
        <p:nvGrpSpPr>
          <p:cNvPr id="54" name="Group 3"/>
          <p:cNvGrpSpPr/>
          <p:nvPr/>
        </p:nvGrpSpPr>
        <p:grpSpPr>
          <a:xfrm rot="0">
            <a:off x="456822" y="339643"/>
            <a:ext cx="17441466" cy="9483974"/>
            <a:chOff x="0" y="0"/>
            <a:chExt cx="19130303" cy="10402296"/>
          </a:xfrm>
        </p:grpSpPr>
        <p:sp>
          <p:nvSpPr>
            <p:cNvPr id="1048630" name="Freeform 4"/>
            <p:cNvSpPr/>
            <p:nvPr/>
          </p:nvSpPr>
          <p:spPr>
            <a:xfrm>
              <a:off x="0" y="0"/>
              <a:ext cx="19131573" cy="10403567"/>
            </a:xfrm>
            <a:custGeom>
              <a:avLst/>
              <a:ahLst/>
              <a:rect l="l" t="t" r="r" b="b"/>
              <a:pathLst>
                <a:path w="19131573" h="10403567">
                  <a:moveTo>
                    <a:pt x="4001573" y="10296886"/>
                  </a:moveTo>
                  <a:lnTo>
                    <a:pt x="14981465" y="10296886"/>
                  </a:lnTo>
                  <a:lnTo>
                    <a:pt x="14981465" y="10322286"/>
                  </a:lnTo>
                  <a:lnTo>
                    <a:pt x="4001573" y="10322286"/>
                  </a:lnTo>
                  <a:lnTo>
                    <a:pt x="4001573" y="10296886"/>
                  </a:lnTo>
                  <a:close/>
                  <a:moveTo>
                    <a:pt x="4001573" y="10218146"/>
                  </a:moveTo>
                  <a:lnTo>
                    <a:pt x="14981465" y="10218146"/>
                  </a:lnTo>
                  <a:lnTo>
                    <a:pt x="14981465" y="10243546"/>
                  </a:lnTo>
                  <a:lnTo>
                    <a:pt x="4001573" y="10243546"/>
                  </a:lnTo>
                  <a:lnTo>
                    <a:pt x="4001573" y="10218146"/>
                  </a:lnTo>
                  <a:close/>
                  <a:moveTo>
                    <a:pt x="4001573" y="10376896"/>
                  </a:moveTo>
                  <a:lnTo>
                    <a:pt x="14981465" y="10376896"/>
                  </a:lnTo>
                  <a:lnTo>
                    <a:pt x="14981465" y="10402296"/>
                  </a:lnTo>
                  <a:lnTo>
                    <a:pt x="4001573" y="10402296"/>
                  </a:lnTo>
                  <a:lnTo>
                    <a:pt x="4001573" y="10376896"/>
                  </a:lnTo>
                  <a:close/>
                  <a:moveTo>
                    <a:pt x="43180" y="10376896"/>
                  </a:moveTo>
                  <a:lnTo>
                    <a:pt x="97790" y="10322286"/>
                  </a:lnTo>
                  <a:lnTo>
                    <a:pt x="4001574" y="10322286"/>
                  </a:lnTo>
                  <a:lnTo>
                    <a:pt x="4001574" y="10296886"/>
                  </a:lnTo>
                  <a:lnTo>
                    <a:pt x="123190" y="10296886"/>
                  </a:lnTo>
                  <a:lnTo>
                    <a:pt x="177800" y="10242276"/>
                  </a:lnTo>
                  <a:lnTo>
                    <a:pt x="4001573" y="10242276"/>
                  </a:lnTo>
                  <a:lnTo>
                    <a:pt x="4001573" y="10216876"/>
                  </a:lnTo>
                  <a:lnTo>
                    <a:pt x="185420" y="10216876"/>
                  </a:lnTo>
                  <a:lnTo>
                    <a:pt x="185420" y="7985802"/>
                  </a:lnTo>
                  <a:lnTo>
                    <a:pt x="160020" y="7985802"/>
                  </a:lnTo>
                  <a:lnTo>
                    <a:pt x="160020" y="10224496"/>
                  </a:lnTo>
                  <a:lnTo>
                    <a:pt x="105410" y="10279106"/>
                  </a:lnTo>
                  <a:lnTo>
                    <a:pt x="105410" y="7988605"/>
                  </a:lnTo>
                  <a:lnTo>
                    <a:pt x="80010" y="7988605"/>
                  </a:lnTo>
                  <a:lnTo>
                    <a:pt x="80010" y="10305776"/>
                  </a:lnTo>
                  <a:lnTo>
                    <a:pt x="25400" y="10359117"/>
                  </a:lnTo>
                  <a:lnTo>
                    <a:pt x="25400" y="7988605"/>
                  </a:lnTo>
                  <a:lnTo>
                    <a:pt x="0" y="7988605"/>
                  </a:lnTo>
                  <a:lnTo>
                    <a:pt x="0" y="10390867"/>
                  </a:lnTo>
                  <a:cubicBezTo>
                    <a:pt x="0" y="10398486"/>
                    <a:pt x="5080" y="10403567"/>
                    <a:pt x="12700" y="10403567"/>
                  </a:cubicBezTo>
                  <a:lnTo>
                    <a:pt x="4001573" y="10403567"/>
                  </a:lnTo>
                  <a:lnTo>
                    <a:pt x="4001573" y="10378167"/>
                  </a:lnTo>
                  <a:lnTo>
                    <a:pt x="43180" y="10378167"/>
                  </a:lnTo>
                  <a:lnTo>
                    <a:pt x="43180" y="10376897"/>
                  </a:lnTo>
                  <a:close/>
                  <a:moveTo>
                    <a:pt x="25400" y="43180"/>
                  </a:moveTo>
                  <a:lnTo>
                    <a:pt x="80010" y="97790"/>
                  </a:lnTo>
                  <a:lnTo>
                    <a:pt x="80010" y="2497562"/>
                  </a:lnTo>
                  <a:lnTo>
                    <a:pt x="105410" y="2497562"/>
                  </a:lnTo>
                  <a:lnTo>
                    <a:pt x="105410" y="123190"/>
                  </a:lnTo>
                  <a:lnTo>
                    <a:pt x="160020" y="177800"/>
                  </a:lnTo>
                  <a:lnTo>
                    <a:pt x="160020" y="2497562"/>
                  </a:lnTo>
                  <a:lnTo>
                    <a:pt x="185420" y="2497562"/>
                  </a:lnTo>
                  <a:lnTo>
                    <a:pt x="185420" y="185420"/>
                  </a:lnTo>
                  <a:lnTo>
                    <a:pt x="4001573" y="185420"/>
                  </a:lnTo>
                  <a:lnTo>
                    <a:pt x="4001573" y="160020"/>
                  </a:lnTo>
                  <a:lnTo>
                    <a:pt x="176530" y="160020"/>
                  </a:lnTo>
                  <a:lnTo>
                    <a:pt x="123190" y="105410"/>
                  </a:lnTo>
                  <a:lnTo>
                    <a:pt x="4001573" y="105410"/>
                  </a:lnTo>
                  <a:lnTo>
                    <a:pt x="4001573" y="80010"/>
                  </a:lnTo>
                  <a:lnTo>
                    <a:pt x="97790" y="80010"/>
                  </a:lnTo>
                  <a:lnTo>
                    <a:pt x="43180" y="25400"/>
                  </a:lnTo>
                  <a:lnTo>
                    <a:pt x="3995971" y="25400"/>
                  </a:lnTo>
                  <a:lnTo>
                    <a:pt x="3995971" y="0"/>
                  </a:lnTo>
                  <a:lnTo>
                    <a:pt x="12700" y="0"/>
                  </a:lnTo>
                  <a:cubicBezTo>
                    <a:pt x="5080" y="0"/>
                    <a:pt x="0" y="5080"/>
                    <a:pt x="0" y="12700"/>
                  </a:cubicBezTo>
                  <a:lnTo>
                    <a:pt x="0" y="2497562"/>
                  </a:lnTo>
                  <a:lnTo>
                    <a:pt x="25400" y="2497562"/>
                  </a:lnTo>
                  <a:lnTo>
                    <a:pt x="25400" y="43180"/>
                  </a:lnTo>
                  <a:close/>
                  <a:moveTo>
                    <a:pt x="19104904" y="10359117"/>
                  </a:moveTo>
                  <a:lnTo>
                    <a:pt x="19050293" y="10304506"/>
                  </a:lnTo>
                  <a:lnTo>
                    <a:pt x="19050293" y="7988605"/>
                  </a:lnTo>
                  <a:lnTo>
                    <a:pt x="19024893" y="7988605"/>
                  </a:lnTo>
                  <a:lnTo>
                    <a:pt x="19024893" y="10280376"/>
                  </a:lnTo>
                  <a:lnTo>
                    <a:pt x="18970284" y="10225767"/>
                  </a:lnTo>
                  <a:lnTo>
                    <a:pt x="18970284" y="7988605"/>
                  </a:lnTo>
                  <a:lnTo>
                    <a:pt x="18944884" y="7988605"/>
                  </a:lnTo>
                  <a:lnTo>
                    <a:pt x="18944884" y="10218147"/>
                  </a:lnTo>
                  <a:lnTo>
                    <a:pt x="14975863" y="10218147"/>
                  </a:lnTo>
                  <a:lnTo>
                    <a:pt x="14975863" y="10243547"/>
                  </a:lnTo>
                  <a:lnTo>
                    <a:pt x="18952504" y="10243547"/>
                  </a:lnTo>
                  <a:lnTo>
                    <a:pt x="19007113" y="10298157"/>
                  </a:lnTo>
                  <a:lnTo>
                    <a:pt x="14981465" y="10298157"/>
                  </a:lnTo>
                  <a:lnTo>
                    <a:pt x="14981465" y="10323557"/>
                  </a:lnTo>
                  <a:lnTo>
                    <a:pt x="19033784" y="10323557"/>
                  </a:lnTo>
                  <a:lnTo>
                    <a:pt x="19088393" y="10378167"/>
                  </a:lnTo>
                  <a:lnTo>
                    <a:pt x="14981465" y="10378167"/>
                  </a:lnTo>
                  <a:lnTo>
                    <a:pt x="14981465" y="10403567"/>
                  </a:lnTo>
                  <a:lnTo>
                    <a:pt x="19118873" y="10403567"/>
                  </a:lnTo>
                  <a:cubicBezTo>
                    <a:pt x="19126493" y="10403567"/>
                    <a:pt x="19131573" y="10398486"/>
                    <a:pt x="19131573" y="10390867"/>
                  </a:cubicBezTo>
                  <a:lnTo>
                    <a:pt x="19131573" y="7988605"/>
                  </a:lnTo>
                  <a:lnTo>
                    <a:pt x="19106173" y="7988605"/>
                  </a:lnTo>
                  <a:lnTo>
                    <a:pt x="19104904" y="10359117"/>
                  </a:lnTo>
                  <a:close/>
                  <a:moveTo>
                    <a:pt x="4001573" y="0"/>
                  </a:moveTo>
                  <a:lnTo>
                    <a:pt x="14981465" y="0"/>
                  </a:lnTo>
                  <a:lnTo>
                    <a:pt x="14981465" y="25400"/>
                  </a:lnTo>
                  <a:lnTo>
                    <a:pt x="4001573" y="25400"/>
                  </a:lnTo>
                  <a:lnTo>
                    <a:pt x="4001573" y="0"/>
                  </a:lnTo>
                  <a:close/>
                  <a:moveTo>
                    <a:pt x="4001573" y="158750"/>
                  </a:moveTo>
                  <a:lnTo>
                    <a:pt x="14981465" y="158750"/>
                  </a:lnTo>
                  <a:lnTo>
                    <a:pt x="14981465" y="184150"/>
                  </a:lnTo>
                  <a:lnTo>
                    <a:pt x="4001573" y="184150"/>
                  </a:lnTo>
                  <a:lnTo>
                    <a:pt x="4001573" y="158750"/>
                  </a:lnTo>
                  <a:close/>
                  <a:moveTo>
                    <a:pt x="4001573" y="80010"/>
                  </a:moveTo>
                  <a:lnTo>
                    <a:pt x="14981465" y="80010"/>
                  </a:lnTo>
                  <a:lnTo>
                    <a:pt x="14981465" y="105410"/>
                  </a:lnTo>
                  <a:lnTo>
                    <a:pt x="4001573" y="105410"/>
                  </a:lnTo>
                  <a:lnTo>
                    <a:pt x="4001573" y="80010"/>
                  </a:lnTo>
                  <a:close/>
                  <a:moveTo>
                    <a:pt x="19087123" y="25400"/>
                  </a:moveTo>
                  <a:lnTo>
                    <a:pt x="19032513" y="80010"/>
                  </a:lnTo>
                  <a:lnTo>
                    <a:pt x="14981465" y="80010"/>
                  </a:lnTo>
                  <a:lnTo>
                    <a:pt x="14981465" y="105410"/>
                  </a:lnTo>
                  <a:lnTo>
                    <a:pt x="19008384" y="105410"/>
                  </a:lnTo>
                  <a:lnTo>
                    <a:pt x="18953773" y="160020"/>
                  </a:lnTo>
                  <a:lnTo>
                    <a:pt x="14981465" y="160020"/>
                  </a:lnTo>
                  <a:lnTo>
                    <a:pt x="14981465" y="185420"/>
                  </a:lnTo>
                  <a:lnTo>
                    <a:pt x="18946154" y="185420"/>
                  </a:lnTo>
                  <a:lnTo>
                    <a:pt x="18946154" y="2497562"/>
                  </a:lnTo>
                  <a:lnTo>
                    <a:pt x="18971554" y="2497562"/>
                  </a:lnTo>
                  <a:lnTo>
                    <a:pt x="18971554" y="177800"/>
                  </a:lnTo>
                  <a:lnTo>
                    <a:pt x="19026163" y="123190"/>
                  </a:lnTo>
                  <a:lnTo>
                    <a:pt x="19026163" y="2497562"/>
                  </a:lnTo>
                  <a:lnTo>
                    <a:pt x="19051563" y="2497562"/>
                  </a:lnTo>
                  <a:lnTo>
                    <a:pt x="19051563" y="97790"/>
                  </a:lnTo>
                  <a:lnTo>
                    <a:pt x="19106173" y="43180"/>
                  </a:lnTo>
                  <a:lnTo>
                    <a:pt x="19106173" y="2494761"/>
                  </a:lnTo>
                  <a:lnTo>
                    <a:pt x="19131573" y="2494761"/>
                  </a:lnTo>
                  <a:lnTo>
                    <a:pt x="19131573" y="12700"/>
                  </a:lnTo>
                  <a:cubicBezTo>
                    <a:pt x="19131573" y="5080"/>
                    <a:pt x="19126493" y="0"/>
                    <a:pt x="19118873" y="0"/>
                  </a:cubicBezTo>
                  <a:lnTo>
                    <a:pt x="14981465" y="0"/>
                  </a:lnTo>
                  <a:lnTo>
                    <a:pt x="14981465" y="25400"/>
                  </a:lnTo>
                  <a:lnTo>
                    <a:pt x="19087123" y="25400"/>
                  </a:lnTo>
                  <a:close/>
                  <a:moveTo>
                    <a:pt x="0" y="2497562"/>
                  </a:moveTo>
                  <a:lnTo>
                    <a:pt x="25400" y="2497562"/>
                  </a:lnTo>
                  <a:lnTo>
                    <a:pt x="25400" y="7988605"/>
                  </a:lnTo>
                  <a:lnTo>
                    <a:pt x="0" y="7988605"/>
                  </a:lnTo>
                  <a:lnTo>
                    <a:pt x="0" y="2497562"/>
                  </a:lnTo>
                  <a:close/>
                  <a:moveTo>
                    <a:pt x="80010" y="2497562"/>
                  </a:moveTo>
                  <a:lnTo>
                    <a:pt x="105410" y="2497562"/>
                  </a:lnTo>
                  <a:lnTo>
                    <a:pt x="105410" y="7988605"/>
                  </a:lnTo>
                  <a:lnTo>
                    <a:pt x="80010" y="7988605"/>
                  </a:lnTo>
                  <a:lnTo>
                    <a:pt x="80010" y="2497562"/>
                  </a:lnTo>
                  <a:close/>
                  <a:moveTo>
                    <a:pt x="158750" y="2497562"/>
                  </a:moveTo>
                  <a:lnTo>
                    <a:pt x="184150" y="2497562"/>
                  </a:lnTo>
                  <a:lnTo>
                    <a:pt x="184150" y="7988605"/>
                  </a:lnTo>
                  <a:lnTo>
                    <a:pt x="158750" y="7988605"/>
                  </a:lnTo>
                  <a:lnTo>
                    <a:pt x="158750" y="2497562"/>
                  </a:lnTo>
                  <a:close/>
                  <a:moveTo>
                    <a:pt x="19104904" y="2497562"/>
                  </a:moveTo>
                  <a:lnTo>
                    <a:pt x="19130304" y="2497562"/>
                  </a:lnTo>
                  <a:lnTo>
                    <a:pt x="19130304" y="7988605"/>
                  </a:lnTo>
                  <a:lnTo>
                    <a:pt x="19104904" y="7988605"/>
                  </a:lnTo>
                  <a:lnTo>
                    <a:pt x="19104904" y="2497562"/>
                  </a:lnTo>
                  <a:close/>
                  <a:moveTo>
                    <a:pt x="18946154" y="2497562"/>
                  </a:moveTo>
                  <a:lnTo>
                    <a:pt x="18971554" y="2497562"/>
                  </a:lnTo>
                  <a:lnTo>
                    <a:pt x="18971554" y="7988605"/>
                  </a:lnTo>
                  <a:lnTo>
                    <a:pt x="18946154" y="7988605"/>
                  </a:lnTo>
                  <a:lnTo>
                    <a:pt x="18946154" y="2497562"/>
                  </a:lnTo>
                  <a:close/>
                  <a:moveTo>
                    <a:pt x="19026163" y="2497562"/>
                  </a:moveTo>
                  <a:lnTo>
                    <a:pt x="19051563" y="2497562"/>
                  </a:lnTo>
                  <a:lnTo>
                    <a:pt x="19051563" y="7988605"/>
                  </a:lnTo>
                  <a:lnTo>
                    <a:pt x="19026163" y="7988605"/>
                  </a:lnTo>
                  <a:lnTo>
                    <a:pt x="19026163" y="2497562"/>
                  </a:lnTo>
                  <a:close/>
                </a:path>
              </a:pathLst>
            </a:custGeom>
            <a:solidFill>
              <a:srgbClr val="00357B"/>
            </a:solidFill>
          </p:spPr>
        </p:sp>
      </p:grpSp>
      <p:grpSp>
        <p:nvGrpSpPr>
          <p:cNvPr id="55" name="Group 5"/>
          <p:cNvGrpSpPr/>
          <p:nvPr/>
        </p:nvGrpSpPr>
        <p:grpSpPr>
          <a:xfrm rot="0">
            <a:off x="0" y="3175337"/>
            <a:ext cx="18627126" cy="3936325"/>
            <a:chOff x="0" y="0"/>
            <a:chExt cx="4905910" cy="1036728"/>
          </a:xfrm>
        </p:grpSpPr>
        <p:sp>
          <p:nvSpPr>
            <p:cNvPr id="1048631" name="Freeform 6"/>
            <p:cNvSpPr/>
            <p:nvPr/>
          </p:nvSpPr>
          <p:spPr>
            <a:xfrm>
              <a:off x="0" y="0"/>
              <a:ext cx="4905910" cy="1036728"/>
            </a:xfrm>
            <a:custGeom>
              <a:avLst/>
              <a:ahLst/>
              <a:rect l="l" t="t" r="r" b="b"/>
              <a:pathLst>
                <a:path w="4905910" h="1036728">
                  <a:moveTo>
                    <a:pt x="0" y="0"/>
                  </a:moveTo>
                  <a:lnTo>
                    <a:pt x="4905910" y="0"/>
                  </a:lnTo>
                  <a:lnTo>
                    <a:pt x="4905910" y="1036728"/>
                  </a:lnTo>
                  <a:lnTo>
                    <a:pt x="0" y="1036728"/>
                  </a:lnTo>
                  <a:close/>
                </a:path>
              </a:pathLst>
            </a:custGeom>
            <a:solidFill>
              <a:srgbClr val="00357B"/>
            </a:solidFill>
          </p:spPr>
        </p:sp>
        <p:sp>
          <p:nvSpPr>
            <p:cNvPr id="1048632" name="TextBox 7"/>
            <p:cNvSpPr txBox="1"/>
            <p:nvPr/>
          </p:nvSpPr>
          <p:spPr>
            <a:xfrm>
              <a:off x="0" y="-28575"/>
              <a:ext cx="812800" cy="841375"/>
            </a:xfrm>
            <a:prstGeom prst="rect"/>
          </p:spPr>
          <p:txBody>
            <a:bodyPr anchor="ctr" bIns="50800" lIns="50800" rIns="50800" rtlCol="0" tIns="50800"/>
            <a:p>
              <a:pPr algn="ctr">
                <a:lnSpc>
                  <a:spcPts val="2225"/>
                </a:lnSpc>
              </a:pPr>
            </a:p>
          </p:txBody>
        </p:sp>
      </p:grpSp>
      <p:sp>
        <p:nvSpPr>
          <p:cNvPr id="1048633" name="TextBox 8"/>
          <p:cNvSpPr txBox="1"/>
          <p:nvPr/>
        </p:nvSpPr>
        <p:spPr>
          <a:xfrm>
            <a:off x="1782505" y="2933937"/>
            <a:ext cx="4276353" cy="3568066"/>
          </a:xfrm>
          <a:prstGeom prst="rect"/>
        </p:spPr>
        <p:txBody>
          <a:bodyPr anchor="t" bIns="0" lIns="0" rIns="0" rtlCol="0" tIns="0">
            <a:spAutoFit/>
          </a:bodyPr>
          <a:p>
            <a:pPr>
              <a:lnSpc>
                <a:spcPts val="28095"/>
              </a:lnSpc>
              <a:spcBef>
                <a:spcPct val="0"/>
              </a:spcBef>
            </a:pPr>
            <a:r>
              <a:rPr sz="20065" lang="en-US" spc="1605">
                <a:solidFill>
                  <a:srgbClr val="FFFFFF"/>
                </a:solidFill>
                <a:latin typeface="Agrandir Wide Medium Bold" panose="00000905000000000000"/>
              </a:rPr>
              <a:t>01</a:t>
            </a:r>
            <a:endParaRPr sz="20065" lang="en-US" spc="1605">
              <a:solidFill>
                <a:srgbClr val="FFFFFF"/>
              </a:solidFill>
              <a:latin typeface="Agrandir Wide Medium Bold" panose="00000905000000000000"/>
            </a:endParaRPr>
          </a:p>
        </p:txBody>
      </p:sp>
      <p:sp>
        <p:nvSpPr>
          <p:cNvPr id="1048634" name="TextBox 9"/>
          <p:cNvSpPr txBox="1"/>
          <p:nvPr/>
        </p:nvSpPr>
        <p:spPr>
          <a:xfrm>
            <a:off x="6575425" y="4436110"/>
            <a:ext cx="10943590" cy="1292225"/>
          </a:xfrm>
          <a:prstGeom prst="rect"/>
        </p:spPr>
        <p:txBody>
          <a:bodyPr anchor="t" bIns="0" lIns="0" rIns="0" rtlCol="0" tIns="0" wrap="square">
            <a:spAutoFit/>
          </a:bodyPr>
          <a:p>
            <a:pPr algn="ctr">
              <a:lnSpc>
                <a:spcPts val="10080"/>
              </a:lnSpc>
              <a:spcBef>
                <a:spcPct val="0"/>
              </a:spcBef>
            </a:pPr>
            <a:r>
              <a:rPr b="1" sz="8000" lang="en-US" spc="576">
                <a:solidFill>
                  <a:srgbClr val="FFFFFF"/>
                </a:solidFill>
                <a:latin typeface="华文楷体" panose="02010600040101010101" charset="-122"/>
                <a:ea typeface="华文楷体" panose="02010600040101010101" charset="-122"/>
              </a:rPr>
              <a:t>中西选举制度差异原因</a:t>
            </a:r>
            <a:endParaRPr b="1" sz="8000" lang="en-US" spc="576">
              <a:solidFill>
                <a:srgbClr val="FFFFFF"/>
              </a:solidFill>
              <a:latin typeface="华文楷体" panose="02010600040101010101" charset="-122"/>
              <a:ea typeface="华文楷体" panose="0201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pic>
        <p:nvPicPr>
          <p:cNvPr id="2097166" name="Picture 2"/>
          <p:cNvPicPr>
            <a:picLocks noChangeAspect="1"/>
          </p:cNvPicPr>
          <p:nvPr/>
        </p:nvPicPr>
        <p:blipFill>
          <a:blip xmlns:r="http://schemas.openxmlformats.org/officeDocument/2006/relationships" r:embed="rId1">
            <a:alphaModFix amt="47000"/>
          </a:blip>
          <a:srcRect l="16361" t="15871" r="1189" b="14584"/>
          <a:stretch>
            <a:fillRect/>
          </a:stretch>
        </p:blipFill>
        <p:spPr>
          <a:xfrm>
            <a:off x="0" y="0"/>
            <a:ext cx="18288000" cy="10287000"/>
          </a:xfrm>
          <a:prstGeom prst="rect"/>
        </p:spPr>
      </p:pic>
      <p:grpSp>
        <p:nvGrpSpPr>
          <p:cNvPr id="57" name="Group 3"/>
          <p:cNvGrpSpPr/>
          <p:nvPr/>
        </p:nvGrpSpPr>
        <p:grpSpPr>
          <a:xfrm rot="5400000">
            <a:off x="-4792257" y="3547237"/>
            <a:ext cx="11827123" cy="3271310"/>
            <a:chOff x="0" y="0"/>
            <a:chExt cx="15769498" cy="4361746"/>
          </a:xfrm>
        </p:grpSpPr>
        <p:grpSp>
          <p:nvGrpSpPr>
            <p:cNvPr id="58" name="Group 4"/>
            <p:cNvGrpSpPr/>
            <p:nvPr/>
          </p:nvGrpSpPr>
          <p:grpSpPr>
            <a:xfrm rot="-5400000">
              <a:off x="6314462" y="-5093290"/>
              <a:ext cx="4114800" cy="14795272"/>
              <a:chOff x="0" y="0"/>
              <a:chExt cx="812800" cy="2922523"/>
            </a:xfrm>
          </p:grpSpPr>
          <p:sp>
            <p:nvSpPr>
              <p:cNvPr id="1048635" name="Freeform 5"/>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636" name="TextBox 6"/>
              <p:cNvSpPr txBox="1"/>
              <p:nvPr/>
            </p:nvSpPr>
            <p:spPr>
              <a:xfrm>
                <a:off x="0" y="-19050"/>
                <a:ext cx="812800" cy="831850"/>
              </a:xfrm>
              <a:prstGeom prst="rect"/>
            </p:spPr>
            <p:txBody>
              <a:bodyPr anchor="ctr" bIns="50800" lIns="50800" rIns="50800" rtlCol="0" tIns="50800"/>
              <a:p>
                <a:pPr algn="ctr">
                  <a:lnSpc>
                    <a:spcPts val="1340"/>
                  </a:lnSpc>
                </a:pPr>
              </a:p>
            </p:txBody>
          </p:sp>
        </p:grpSp>
        <p:pic>
          <p:nvPicPr>
            <p:cNvPr id="2097167"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59" name="Group 8"/>
            <p:cNvGrpSpPr/>
            <p:nvPr/>
          </p:nvGrpSpPr>
          <p:grpSpPr>
            <a:xfrm rot="0">
              <a:off x="367992" y="240666"/>
              <a:ext cx="3183607" cy="3468782"/>
              <a:chOff x="0" y="0"/>
              <a:chExt cx="1104808" cy="1203772"/>
            </a:xfrm>
          </p:grpSpPr>
          <p:sp>
            <p:nvSpPr>
              <p:cNvPr id="1048637"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638"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60" name="Group 11"/>
            <p:cNvGrpSpPr/>
            <p:nvPr/>
          </p:nvGrpSpPr>
          <p:grpSpPr>
            <a:xfrm rot="5400000">
              <a:off x="2053795" y="1702898"/>
              <a:ext cx="3492666" cy="513049"/>
              <a:chOff x="0" y="0"/>
              <a:chExt cx="812800" cy="119395"/>
            </a:xfrm>
          </p:grpSpPr>
          <p:sp>
            <p:nvSpPr>
              <p:cNvPr id="1048639"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640"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sp>
          <p:nvSpPr>
            <p:cNvPr id="1048641" name="AutoShape 14"/>
            <p:cNvSpPr/>
            <p:nvPr/>
          </p:nvSpPr>
          <p:spPr>
            <a:xfrm rot="-5400000">
              <a:off x="4732717" y="1971823"/>
              <a:ext cx="3429000" cy="0"/>
            </a:xfrm>
            <a:prstGeom prst="line"/>
            <a:ln w="14458" cap="flat">
              <a:solidFill>
                <a:srgbClr val="FFFFFF"/>
              </a:solidFill>
              <a:prstDash val="solid"/>
              <a:headEnd type="none" w="sm" len="sm"/>
              <a:tailEnd type="none" w="sm" len="sm"/>
            </a:ln>
          </p:spPr>
        </p:sp>
        <p:sp>
          <p:nvSpPr>
            <p:cNvPr id="1048642" name="AutoShape 15"/>
            <p:cNvSpPr/>
            <p:nvPr/>
          </p:nvSpPr>
          <p:spPr>
            <a:xfrm rot="-5400000">
              <a:off x="6689127" y="1971823"/>
              <a:ext cx="3429000" cy="0"/>
            </a:xfrm>
            <a:prstGeom prst="line"/>
            <a:ln w="14458" cap="flat">
              <a:solidFill>
                <a:srgbClr val="FFFFFF"/>
              </a:solidFill>
              <a:prstDash val="solid"/>
              <a:headEnd type="none" w="sm" len="sm"/>
              <a:tailEnd type="none" w="sm" len="sm"/>
            </a:ln>
          </p:spPr>
        </p:sp>
        <p:sp>
          <p:nvSpPr>
            <p:cNvPr id="1048643" name="AutoShape 16"/>
            <p:cNvSpPr/>
            <p:nvPr/>
          </p:nvSpPr>
          <p:spPr>
            <a:xfrm rot="-5400000">
              <a:off x="8645537" y="1971823"/>
              <a:ext cx="3429000" cy="0"/>
            </a:xfrm>
            <a:prstGeom prst="line"/>
            <a:ln w="14458" cap="flat">
              <a:solidFill>
                <a:srgbClr val="FFFFFF"/>
              </a:solidFill>
              <a:prstDash val="solid"/>
              <a:headEnd type="none" w="sm" len="sm"/>
              <a:tailEnd type="none" w="sm" len="sm"/>
            </a:ln>
          </p:spPr>
        </p:sp>
        <p:sp>
          <p:nvSpPr>
            <p:cNvPr id="1048644" name="AutoShape 17"/>
            <p:cNvSpPr/>
            <p:nvPr/>
          </p:nvSpPr>
          <p:spPr>
            <a:xfrm rot="-5400000">
              <a:off x="10601947" y="1971823"/>
              <a:ext cx="3429000" cy="0"/>
            </a:xfrm>
            <a:prstGeom prst="line"/>
            <a:ln w="14458" cap="flat">
              <a:solidFill>
                <a:srgbClr val="FFFFFF"/>
              </a:solidFill>
              <a:prstDash val="solid"/>
              <a:headEnd type="none" w="sm" len="sm"/>
              <a:tailEnd type="none" w="sm" len="sm"/>
            </a:ln>
          </p:spPr>
        </p:sp>
      </p:grpSp>
      <p:pic>
        <p:nvPicPr>
          <p:cNvPr id="2097168" name="Picture 26"/>
          <p:cNvPicPr>
            <a:picLocks noChangeAspect="1"/>
          </p:cNvPicPr>
          <p:nvPr/>
        </p:nvPicPr>
        <p:blipFill>
          <a:blip xmlns:r="http://schemas.openxmlformats.org/officeDocument/2006/relationships" r:embed="rId3"/>
          <a:srcRect/>
          <a:stretch>
            <a:fillRect/>
          </a:stretch>
        </p:blipFill>
        <p:spPr>
          <a:xfrm rot="-5400000">
            <a:off x="17424099" y="812360"/>
            <a:ext cx="109866" cy="439465"/>
          </a:xfrm>
          <a:prstGeom prst="rect"/>
        </p:spPr>
      </p:pic>
      <p:grpSp>
        <p:nvGrpSpPr>
          <p:cNvPr id="61" name="Group 27"/>
          <p:cNvGrpSpPr/>
          <p:nvPr/>
        </p:nvGrpSpPr>
        <p:grpSpPr>
          <a:xfrm rot="0">
            <a:off x="4480560" y="5373922"/>
            <a:ext cx="3396801" cy="216037"/>
            <a:chOff x="0" y="0"/>
            <a:chExt cx="6350000" cy="403860"/>
          </a:xfrm>
        </p:grpSpPr>
        <p:sp>
          <p:nvSpPr>
            <p:cNvPr id="1048645" name="Freeform 28"/>
            <p:cNvSpPr/>
            <p:nvPr/>
          </p:nvSpPr>
          <p:spPr>
            <a:xfrm>
              <a:off x="0" y="0"/>
              <a:ext cx="6350000" cy="403860"/>
            </a:xfrm>
            <a:custGeom>
              <a:avLst/>
              <a:ahLst/>
              <a:rect l="l" t="t" r="r" b="b"/>
              <a:pathLst>
                <a:path w="6350000" h="403860">
                  <a:moveTo>
                    <a:pt x="0" y="0"/>
                  </a:moveTo>
                  <a:lnTo>
                    <a:pt x="0" y="130810"/>
                  </a:lnTo>
                  <a:lnTo>
                    <a:pt x="2921000" y="130810"/>
                  </a:lnTo>
                  <a:lnTo>
                    <a:pt x="3175000" y="403860"/>
                  </a:lnTo>
                  <a:lnTo>
                    <a:pt x="3429000" y="130810"/>
                  </a:lnTo>
                  <a:lnTo>
                    <a:pt x="6350000" y="130810"/>
                  </a:lnTo>
                  <a:lnTo>
                    <a:pt x="6350000" y="0"/>
                  </a:lnTo>
                  <a:close/>
                </a:path>
              </a:pathLst>
            </a:custGeom>
            <a:solidFill>
              <a:srgbClr val="FFFFFF"/>
            </a:solidFill>
          </p:spPr>
        </p:sp>
      </p:grpSp>
      <p:sp>
        <p:nvSpPr>
          <p:cNvPr id="1048646" name="TextBox 53"/>
          <p:cNvSpPr txBox="1"/>
          <p:nvPr/>
        </p:nvSpPr>
        <p:spPr>
          <a:xfrm>
            <a:off x="265168" y="3204024"/>
            <a:ext cx="2016323" cy="753745"/>
          </a:xfrm>
          <a:prstGeom prst="rect"/>
        </p:spPr>
        <p:txBody>
          <a:bodyPr anchor="t" bIns="0" lIns="0" rIns="0" rtlCol="0" tIns="0">
            <a:spAutoFit/>
          </a:bodyPr>
          <a:p>
            <a:pPr algn="ctr">
              <a:lnSpc>
                <a:spcPts val="2940"/>
              </a:lnSpc>
              <a:spcBef>
                <a:spcPct val="0"/>
              </a:spcBef>
            </a:pPr>
            <a:r>
              <a:rPr altLang="en-US" sz="2100" lang="zh-CN" spc="168">
                <a:solidFill>
                  <a:srgbClr val="FFFFFF"/>
                </a:solidFill>
                <a:ea typeface="思源黑体-粗体 Bold" panose="020B0800000000000000"/>
              </a:rPr>
              <a:t>中西选举制度</a:t>
            </a:r>
            <a:r>
              <a:rPr altLang="en-US" sz="2100" lang="zh-CN" spc="168">
                <a:solidFill>
                  <a:srgbClr val="FFFFFF"/>
                </a:solidFill>
                <a:ea typeface="思源黑体-粗体 Bold" panose="020B0800000000000000"/>
              </a:rPr>
              <a:t>差异原因</a:t>
            </a:r>
            <a:endParaRPr altLang="en-US" sz="2100" lang="zh-CN" spc="168">
              <a:solidFill>
                <a:srgbClr val="FFFFFF"/>
              </a:solidFill>
              <a:ea typeface="思源黑体-粗体 Bold" panose="020B0800000000000000"/>
            </a:endParaRPr>
          </a:p>
        </p:txBody>
      </p:sp>
      <p:sp>
        <p:nvSpPr>
          <p:cNvPr id="1048647" name="TextBox 55"/>
          <p:cNvSpPr txBox="1"/>
          <p:nvPr/>
        </p:nvSpPr>
        <p:spPr>
          <a:xfrm>
            <a:off x="3652711" y="5433077"/>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648" name="TextBox 56"/>
          <p:cNvSpPr txBox="1"/>
          <p:nvPr/>
        </p:nvSpPr>
        <p:spPr>
          <a:xfrm>
            <a:off x="3652711" y="7581060"/>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649" name="TextBox 57"/>
          <p:cNvSpPr txBox="1"/>
          <p:nvPr/>
        </p:nvSpPr>
        <p:spPr>
          <a:xfrm>
            <a:off x="3141847" y="599335"/>
            <a:ext cx="7301737" cy="717550"/>
          </a:xfrm>
          <a:prstGeom prst="rect"/>
        </p:spPr>
        <p:txBody>
          <a:bodyPr anchor="t" bIns="0" lIns="0" rIns="0" rtlCol="0" tIns="0">
            <a:spAutoFit/>
          </a:bodyPr>
          <a:p>
            <a:pPr>
              <a:lnSpc>
                <a:spcPts val="5600"/>
              </a:lnSpc>
              <a:spcBef>
                <a:spcPct val="0"/>
              </a:spcBef>
            </a:pPr>
            <a:r>
              <a:rPr b="1" sz="4400" lang="en-US" spc="320">
                <a:solidFill>
                  <a:srgbClr val="002E6B"/>
                </a:solidFill>
                <a:effectLst/>
                <a:latin typeface="华文新魏" panose="02010800040101010101" charset="-122"/>
                <a:ea typeface="华文新魏" panose="02010800040101010101" charset="-122"/>
              </a:rPr>
              <a:t>中西选举制度差异原因</a:t>
            </a:r>
            <a:endParaRPr b="1" sz="4400" lang="en-US" spc="320">
              <a:solidFill>
                <a:srgbClr val="002E6B"/>
              </a:solidFill>
              <a:effectLst/>
              <a:latin typeface="华文新魏" panose="02010800040101010101" charset="-122"/>
              <a:ea typeface="华文新魏" panose="02010800040101010101" charset="-122"/>
            </a:endParaRPr>
          </a:p>
        </p:txBody>
      </p:sp>
      <p:sp>
        <p:nvSpPr>
          <p:cNvPr id="1048650" name="TextBox 61"/>
          <p:cNvSpPr txBox="1"/>
          <p:nvPr/>
        </p:nvSpPr>
        <p:spPr>
          <a:xfrm>
            <a:off x="361311" y="4684081"/>
            <a:ext cx="1824038" cy="681990"/>
          </a:xfrm>
          <a:prstGeom prst="rect"/>
        </p:spPr>
        <p:txBody>
          <a:bodyPr anchor="t" bIns="0" lIns="0" rIns="0" rtlCol="0" tIns="0">
            <a:spAutoFit/>
          </a:bodyPr>
          <a:p>
            <a:pPr algn="ctr">
              <a:lnSpc>
                <a:spcPts val="2660"/>
              </a:lnSpc>
              <a:spcBef>
                <a:spcPct val="0"/>
              </a:spcBef>
            </a:pPr>
            <a:r>
              <a:rPr altLang="en-US" sz="1900" lang="zh-CN" spc="151">
                <a:solidFill>
                  <a:srgbClr val="FFFFFF">
                    <a:alpha val="89804"/>
                  </a:srgbClr>
                </a:solidFill>
                <a:ea typeface="思源黑体-粗体" panose="020B0400000000000000"/>
              </a:rPr>
              <a:t>中西选举制度相同点比较</a:t>
            </a:r>
            <a:r>
              <a:rPr altLang="en-US" sz="1900" lang="zh-CN" spc="151">
                <a:solidFill>
                  <a:srgbClr val="FFFFFF">
                    <a:alpha val="89804"/>
                  </a:srgbClr>
                </a:solidFill>
                <a:ea typeface="思源黑体-粗体" panose="020B0400000000000000"/>
              </a:rPr>
              <a:t>分析</a:t>
            </a:r>
            <a:endParaRPr altLang="en-US" sz="1900" lang="zh-CN" spc="151">
              <a:solidFill>
                <a:srgbClr val="FFFFFF">
                  <a:alpha val="89804"/>
                </a:srgbClr>
              </a:solidFill>
              <a:ea typeface="思源黑体-粗体" panose="020B0400000000000000"/>
            </a:endParaRPr>
          </a:p>
        </p:txBody>
      </p:sp>
      <p:sp>
        <p:nvSpPr>
          <p:cNvPr id="1048651" name="TextBox 62"/>
          <p:cNvSpPr txBox="1"/>
          <p:nvPr/>
        </p:nvSpPr>
        <p:spPr>
          <a:xfrm>
            <a:off x="361315" y="6154420"/>
            <a:ext cx="1824355" cy="681990"/>
          </a:xfrm>
          <a:prstGeom prst="rect"/>
        </p:spPr>
        <p:txBody>
          <a:bodyPr anchor="t" bIns="0" lIns="0" rIns="0" rtlCol="0" tIns="0" wrap="square">
            <a:spAutoFit/>
          </a:bodyPr>
          <a:p>
            <a:pPr algn="ctr">
              <a:lnSpc>
                <a:spcPts val="2660"/>
              </a:lnSpc>
              <a:spcBef>
                <a:spcPct val="0"/>
              </a:spcBef>
            </a:pPr>
            <a:r>
              <a:rPr altLang="en-US" sz="1900" lang="zh-CN" spc="151">
                <a:solidFill>
                  <a:srgbClr val="FFFFFF">
                    <a:alpha val="89804"/>
                  </a:srgbClr>
                </a:solidFill>
                <a:ea typeface="思源黑体-粗体" panose="020B0400000000000000"/>
              </a:rPr>
              <a:t>中西选举制度差异点比较</a:t>
            </a:r>
            <a:r>
              <a:rPr altLang="en-US" sz="1900" lang="zh-CN" spc="151">
                <a:solidFill>
                  <a:srgbClr val="FFFFFF">
                    <a:alpha val="89804"/>
                  </a:srgbClr>
                </a:solidFill>
                <a:ea typeface="思源黑体-粗体" panose="020B0400000000000000"/>
              </a:rPr>
              <a:t>分析</a:t>
            </a:r>
            <a:endParaRPr altLang="en-US" sz="1900" lang="zh-CN" spc="151">
              <a:solidFill>
                <a:srgbClr val="FFFFFF">
                  <a:alpha val="89804"/>
                </a:srgbClr>
              </a:solidFill>
              <a:ea typeface="思源黑体-粗体" panose="020B0400000000000000"/>
            </a:endParaRPr>
          </a:p>
        </p:txBody>
      </p:sp>
      <p:sp>
        <p:nvSpPr>
          <p:cNvPr id="1048652" name="TextBox 63"/>
          <p:cNvSpPr txBox="1"/>
          <p:nvPr/>
        </p:nvSpPr>
        <p:spPr>
          <a:xfrm>
            <a:off x="361311" y="7625146"/>
            <a:ext cx="1824038" cy="6819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中西选举制度特点比较</a:t>
            </a:r>
            <a:r>
              <a:rPr altLang="en-US" sz="1900" lang="zh-CN" spc="151">
                <a:solidFill>
                  <a:srgbClr val="FFFFFF">
                    <a:alpha val="89804"/>
                  </a:srgbClr>
                </a:solidFill>
                <a:ea typeface="思源黑体-粗体" panose="020B0400000000000000"/>
              </a:rPr>
              <a:t>分析</a:t>
            </a:r>
            <a:endParaRPr altLang="en-US" sz="1900" lang="zh-CN" spc="151">
              <a:solidFill>
                <a:srgbClr val="FFFFFF">
                  <a:alpha val="89804"/>
                </a:srgbClr>
              </a:solidFill>
              <a:ea typeface="思源黑体-粗体" panose="020B0400000000000000"/>
            </a:endParaRPr>
          </a:p>
        </p:txBody>
      </p:sp>
      <p:sp>
        <p:nvSpPr>
          <p:cNvPr id="1048653" name="AutoShape 64"/>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sp>
        <p:nvSpPr>
          <p:cNvPr id="1048654" name="文本框 64"/>
          <p:cNvSpPr txBox="1"/>
          <p:nvPr/>
        </p:nvSpPr>
        <p:spPr>
          <a:xfrm>
            <a:off x="2756535" y="1852930"/>
            <a:ext cx="15532100" cy="9997438"/>
          </a:xfrm>
          <a:prstGeom prst="rect"/>
          <a:noFill/>
          <a:ln w="9525">
            <a:noFill/>
          </a:ln>
        </p:spPr>
        <p:txBody>
          <a:bodyPr wrap="square">
            <a:spAutoFit/>
          </a:bodyPr>
          <a:p>
            <a:pPr indent="306070"/>
            <a:r>
              <a:rPr b="1" sz="4000" lang="zh-CN">
                <a:latin typeface="微软雅黑" panose="020B0503020204020204" charset="-122"/>
                <a:ea typeface="微软雅黑" panose="020B0503020204020204" charset="-122"/>
                <a:cs typeface="微软雅黑" panose="020B0503020204020204" charset="-122"/>
              </a:rPr>
              <a:t>（一）</a:t>
            </a:r>
            <a:r>
              <a:rPr b="1" sz="4000" lang="zh-CN" u="sng">
                <a:latin typeface="微软雅黑" panose="020B0503020204020204" charset="-122"/>
                <a:ea typeface="微软雅黑" panose="020B0503020204020204" charset="-122"/>
                <a:cs typeface="微软雅黑" panose="020B0503020204020204" charset="-122"/>
              </a:rPr>
              <a:t>经济基础</a:t>
            </a:r>
            <a:r>
              <a:rPr b="1" sz="3200" lang="zh-CN">
                <a:latin typeface="微软雅黑" panose="020B0503020204020204" charset="-122"/>
                <a:ea typeface="微软雅黑" panose="020B0503020204020204" charset="-122"/>
                <a:cs typeface="微软雅黑" panose="020B0503020204020204" charset="-122"/>
              </a:rPr>
              <a:t>
     </a:t>
            </a:r>
            <a:r>
              <a:rPr b="1" sz="3200" lang="zh-CN">
                <a:solidFill>
                  <a:schemeClr val="tx1"/>
                </a:solidFill>
                <a:latin typeface="微软雅黑" panose="020B0503020204020204" charset="-122"/>
                <a:ea typeface="微软雅黑" panose="020B0503020204020204" charset="-122"/>
                <a:cs typeface="微软雅黑" panose="020B0503020204020204" charset="-122"/>
              </a:rPr>
              <a:t> </a:t>
            </a:r>
            <a:endParaRPr b="1" sz="3200" lang="zh-CN">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a:t>
            </a:r>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a:t>
            </a:r>
            <a:r>
              <a:rPr b="1" sz="3200" lang="zh-CN">
                <a:solidFill>
                  <a:srgbClr val="C00000"/>
                </a:solidFill>
                <a:latin typeface="微软雅黑" panose="020B0503020204020204" charset="-122"/>
                <a:ea typeface="微软雅黑" panose="020B0503020204020204" charset="-122"/>
                <a:cs typeface="微软雅黑" panose="020B0503020204020204" charset="-122"/>
              </a:rPr>
              <a:t>西方资本主义国家的经济基础是私有制</a:t>
            </a:r>
            <a:r>
              <a:rPr b="1" sz="3200" lang="zh-CN">
                <a:latin typeface="微软雅黑" panose="020B0503020204020204" charset="-122"/>
                <a:ea typeface="微软雅黑" panose="020B0503020204020204" charset="-122"/>
                <a:cs typeface="微软雅黑" panose="020B0503020204020204" charset="-122"/>
              </a:rPr>
              <a:t>，其社会生产资料受控于资产阶级，而资产阶级之间又是互相制约的，那么</a:t>
            </a:r>
            <a:r>
              <a:rPr b="1" sz="3200" lang="zh-CN">
                <a:latin typeface="微软雅黑" panose="020B0503020204020204" charset="-122"/>
                <a:ea typeface="微软雅黑" panose="020B0503020204020204" charset="-122"/>
                <a:cs typeface="微软雅黑" panose="020B0503020204020204" charset="-122"/>
              </a:rPr>
              <a:t>由于彼此竞争的关系，西方的选举制度是为适应这种私有制而诞生的。</a:t>
            </a:r>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回归到中国，由于</a:t>
            </a:r>
            <a:r>
              <a:rPr b="1" sz="3200" lang="zh-CN">
                <a:solidFill>
                  <a:srgbClr val="C00000"/>
                </a:solidFill>
                <a:latin typeface="微软雅黑" panose="020B0503020204020204" charset="-122"/>
                <a:ea typeface="微软雅黑" panose="020B0503020204020204" charset="-122"/>
                <a:cs typeface="微软雅黑" panose="020B0503020204020204" charset="-122"/>
              </a:rPr>
              <a:t>公有制是中国的经济基础</a:t>
            </a:r>
            <a:r>
              <a:rPr b="1" sz="3200" lang="zh-CN">
                <a:latin typeface="微软雅黑" panose="020B0503020204020204" charset="-122"/>
                <a:ea typeface="微软雅黑" panose="020B0503020204020204" charset="-122"/>
                <a:cs typeface="微软雅黑" panose="020B0503020204020204" charset="-122"/>
              </a:rPr>
              <a:t>，生产资料是由全民或集体所有的。经过近些年的发展，中国的非公有制经济也有了长足的进步与发展，在这种以公有制经济为主体、多种所有制经济共同发展的前提下，缓和的选举制度就不失为当下中国选举制度的首选。
 </a:t>
            </a:r>
            <a:endParaRPr altLang="en-US" b="1" sz="3200" lang="zh-CN">
              <a:latin typeface="微软雅黑" panose="020B0503020204020204" charset="-122"/>
              <a:ea typeface="微软雅黑" panose="020B0503020204020204" charset="-122"/>
              <a:cs typeface="微软雅黑" panose="020B0503020204020204" charset="-122"/>
            </a:endParaRPr>
          </a:p>
        </p:txBody>
      </p:sp>
      <p:pic>
        <p:nvPicPr>
          <p:cNvPr id="2097169" name="图片 65"/>
          <p:cNvPicPr>
            <a:picLocks noChangeAspect="1"/>
          </p:cNvPicPr>
          <p:nvPr/>
        </p:nvPicPr>
        <p:blipFill>
          <a:blip xmlns:r="http://schemas.openxmlformats.org/officeDocument/2006/relationships" r:embed="rId4"/>
          <a:stretch>
            <a:fillRect/>
          </a:stretch>
        </p:blipFill>
        <p:spPr>
          <a:xfrm>
            <a:off x="323850" y="-72390"/>
            <a:ext cx="1899285" cy="1863725"/>
          </a:xfrm>
          <a:prstGeom prst="rect"/>
        </p:spPr>
      </p:pic>
      <p:pic>
        <p:nvPicPr>
          <p:cNvPr id="2097170" name="图片 66"/>
          <p:cNvPicPr>
            <a:picLocks noChangeAspect="1"/>
          </p:cNvPicPr>
          <p:nvPr/>
        </p:nvPicPr>
        <p:blipFill>
          <a:blip xmlns:r="http://schemas.openxmlformats.org/officeDocument/2006/relationships" r:embed="rId5"/>
          <a:stretch>
            <a:fillRect/>
          </a:stretch>
        </p:blipFill>
        <p:spPr>
          <a:xfrm>
            <a:off x="9907905" y="2040255"/>
            <a:ext cx="4189095" cy="3326130"/>
          </a:xfrm>
          <a:prstGeom prst="rect"/>
        </p:spPr>
      </p:pic>
      <p:sp>
        <p:nvSpPr>
          <p:cNvPr id="1048655" name="文本框 67"/>
          <p:cNvSpPr txBox="1"/>
          <p:nvPr/>
        </p:nvSpPr>
        <p:spPr>
          <a:xfrm>
            <a:off x="3652520" y="2700020"/>
            <a:ext cx="5981700" cy="3139440"/>
          </a:xfrm>
          <a:prstGeom prst="rect"/>
          <a:noFill/>
        </p:spPr>
        <p:txBody>
          <a:bodyPr rtlCol="0" wrap="square">
            <a:spAutoFit/>
          </a:bodyPr>
          <a:p>
            <a:pPr indent="306070"/>
            <a:r>
              <a:rPr altLang="zh-CN" b="1" sz="3200" lang="en-US">
                <a:latin typeface="微软雅黑" panose="020B0503020204020204" charset="-122"/>
                <a:ea typeface="微软雅黑" panose="020B0503020204020204" charset="-122"/>
                <a:cs typeface="微软雅黑" panose="020B0503020204020204" charset="-122"/>
                <a:sym typeface="+mn-ea"/>
              </a:rPr>
              <a:t>   </a:t>
            </a:r>
            <a:r>
              <a:rPr b="1" sz="3200" lang="zh-CN">
                <a:latin typeface="微软雅黑" panose="020B0503020204020204" charset="-122"/>
                <a:ea typeface="微软雅黑" panose="020B0503020204020204" charset="-122"/>
                <a:cs typeface="微软雅黑" panose="020B0503020204020204" charset="-122"/>
                <a:sym typeface="+mn-ea"/>
              </a:rPr>
              <a:t>马克思说过：“经济基础决定上层建筑。”</a:t>
            </a:r>
            <a:endParaRPr b="1" sz="3200" lang="zh-CN">
              <a:solidFill>
                <a:schemeClr val="tx1"/>
              </a:solidFill>
              <a:latin typeface="微软雅黑" panose="020B0503020204020204" charset="-122"/>
              <a:ea typeface="微软雅黑" panose="020B0503020204020204" charset="-122"/>
              <a:cs typeface="微软雅黑" panose="020B0503020204020204" charset="-122"/>
            </a:endParaRPr>
          </a:p>
          <a:p>
            <a:pPr indent="306070"/>
            <a:r>
              <a:rPr b="1" sz="3200" lang="zh-CN">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mn-ea"/>
              </a:rPr>
              <a:t>   作为上层建筑序列的选举制度，当然也无法摆脱受制于经济基础的命运。</a:t>
            </a:r>
            <a:endParaRPr altLang="en-US" sz="3200" lang="zh-CN"/>
          </a:p>
        </p:txBody>
      </p:sp>
      <p:pic>
        <p:nvPicPr>
          <p:cNvPr id="2097171" name="图片 68"/>
          <p:cNvPicPr>
            <a:picLocks noChangeAspect="1"/>
          </p:cNvPicPr>
          <p:nvPr/>
        </p:nvPicPr>
        <p:blipFill>
          <a:blip xmlns:r="http://schemas.openxmlformats.org/officeDocument/2006/relationships" r:embed="rId6"/>
          <a:stretch>
            <a:fillRect/>
          </a:stretch>
        </p:blipFill>
        <p:spPr>
          <a:xfrm>
            <a:off x="14097000" y="2174875"/>
            <a:ext cx="3937000" cy="3078480"/>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pic>
        <p:nvPicPr>
          <p:cNvPr id="2097172" name="Picture 2"/>
          <p:cNvPicPr>
            <a:picLocks noChangeAspect="1"/>
          </p:cNvPicPr>
          <p:nvPr/>
        </p:nvPicPr>
        <p:blipFill>
          <a:blip xmlns:r="http://schemas.openxmlformats.org/officeDocument/2006/relationships" r:embed="rId1">
            <a:alphaModFix amt="47000"/>
          </a:blip>
          <a:srcRect l="16361" t="15871" r="1189" b="14584"/>
          <a:stretch>
            <a:fillRect/>
          </a:stretch>
        </p:blipFill>
        <p:spPr>
          <a:xfrm>
            <a:off x="0" y="0"/>
            <a:ext cx="18288000" cy="10287000"/>
          </a:xfrm>
          <a:prstGeom prst="rect"/>
        </p:spPr>
      </p:pic>
      <p:grpSp>
        <p:nvGrpSpPr>
          <p:cNvPr id="63" name="Group 3"/>
          <p:cNvGrpSpPr/>
          <p:nvPr/>
        </p:nvGrpSpPr>
        <p:grpSpPr>
          <a:xfrm rot="5400000">
            <a:off x="-4792257" y="3547237"/>
            <a:ext cx="11827123" cy="3271310"/>
            <a:chOff x="0" y="0"/>
            <a:chExt cx="15769498" cy="4361746"/>
          </a:xfrm>
        </p:grpSpPr>
        <p:grpSp>
          <p:nvGrpSpPr>
            <p:cNvPr id="64" name="Group 4"/>
            <p:cNvGrpSpPr/>
            <p:nvPr/>
          </p:nvGrpSpPr>
          <p:grpSpPr>
            <a:xfrm rot="-5400000">
              <a:off x="6314462" y="-5093290"/>
              <a:ext cx="4114800" cy="14795272"/>
              <a:chOff x="0" y="0"/>
              <a:chExt cx="812800" cy="2922523"/>
            </a:xfrm>
          </p:grpSpPr>
          <p:sp>
            <p:nvSpPr>
              <p:cNvPr id="1048656" name="Freeform 5"/>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657" name="TextBox 6"/>
              <p:cNvSpPr txBox="1"/>
              <p:nvPr/>
            </p:nvSpPr>
            <p:spPr>
              <a:xfrm>
                <a:off x="0" y="-19050"/>
                <a:ext cx="812800" cy="831850"/>
              </a:xfrm>
              <a:prstGeom prst="rect"/>
            </p:spPr>
            <p:txBody>
              <a:bodyPr anchor="ctr" bIns="50800" lIns="50800" rIns="50800" rtlCol="0" tIns="50800"/>
              <a:p>
                <a:pPr algn="ctr">
                  <a:lnSpc>
                    <a:spcPts val="1340"/>
                  </a:lnSpc>
                </a:pPr>
              </a:p>
            </p:txBody>
          </p:sp>
        </p:grpSp>
        <p:pic>
          <p:nvPicPr>
            <p:cNvPr id="2097173"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65" name="Group 8"/>
            <p:cNvGrpSpPr/>
            <p:nvPr/>
          </p:nvGrpSpPr>
          <p:grpSpPr>
            <a:xfrm rot="0">
              <a:off x="367992" y="240666"/>
              <a:ext cx="3183607" cy="3468782"/>
              <a:chOff x="0" y="0"/>
              <a:chExt cx="1104808" cy="1203772"/>
            </a:xfrm>
          </p:grpSpPr>
          <p:sp>
            <p:nvSpPr>
              <p:cNvPr id="1048658"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659"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66" name="Group 11"/>
            <p:cNvGrpSpPr/>
            <p:nvPr/>
          </p:nvGrpSpPr>
          <p:grpSpPr>
            <a:xfrm rot="5400000">
              <a:off x="2053795" y="1702898"/>
              <a:ext cx="3492666" cy="513049"/>
              <a:chOff x="0" y="0"/>
              <a:chExt cx="812800" cy="119395"/>
            </a:xfrm>
          </p:grpSpPr>
          <p:sp>
            <p:nvSpPr>
              <p:cNvPr id="1048660"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661"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sp>
          <p:nvSpPr>
            <p:cNvPr id="1048662" name="AutoShape 14"/>
            <p:cNvSpPr/>
            <p:nvPr/>
          </p:nvSpPr>
          <p:spPr>
            <a:xfrm rot="-5400000">
              <a:off x="4732717" y="1971823"/>
              <a:ext cx="3429000" cy="0"/>
            </a:xfrm>
            <a:prstGeom prst="line"/>
            <a:ln w="14458" cap="flat">
              <a:solidFill>
                <a:srgbClr val="FFFFFF"/>
              </a:solidFill>
              <a:prstDash val="solid"/>
              <a:headEnd type="none" w="sm" len="sm"/>
              <a:tailEnd type="none" w="sm" len="sm"/>
            </a:ln>
          </p:spPr>
        </p:sp>
        <p:sp>
          <p:nvSpPr>
            <p:cNvPr id="1048663" name="AutoShape 15"/>
            <p:cNvSpPr/>
            <p:nvPr/>
          </p:nvSpPr>
          <p:spPr>
            <a:xfrm rot="-5400000">
              <a:off x="6689127" y="1971823"/>
              <a:ext cx="3429000" cy="0"/>
            </a:xfrm>
            <a:prstGeom prst="line"/>
            <a:ln w="14458" cap="flat">
              <a:solidFill>
                <a:srgbClr val="FFFFFF"/>
              </a:solidFill>
              <a:prstDash val="solid"/>
              <a:headEnd type="none" w="sm" len="sm"/>
              <a:tailEnd type="none" w="sm" len="sm"/>
            </a:ln>
          </p:spPr>
        </p:sp>
        <p:sp>
          <p:nvSpPr>
            <p:cNvPr id="1048664" name="AutoShape 16"/>
            <p:cNvSpPr/>
            <p:nvPr/>
          </p:nvSpPr>
          <p:spPr>
            <a:xfrm rot="-5400000">
              <a:off x="8645537" y="1971823"/>
              <a:ext cx="3429000" cy="0"/>
            </a:xfrm>
            <a:prstGeom prst="line"/>
            <a:ln w="14458" cap="flat">
              <a:solidFill>
                <a:srgbClr val="FFFFFF"/>
              </a:solidFill>
              <a:prstDash val="solid"/>
              <a:headEnd type="none" w="sm" len="sm"/>
              <a:tailEnd type="none" w="sm" len="sm"/>
            </a:ln>
          </p:spPr>
        </p:sp>
        <p:sp>
          <p:nvSpPr>
            <p:cNvPr id="1048665" name="AutoShape 17"/>
            <p:cNvSpPr/>
            <p:nvPr/>
          </p:nvSpPr>
          <p:spPr>
            <a:xfrm rot="-5400000">
              <a:off x="10601947" y="1971823"/>
              <a:ext cx="3429000" cy="0"/>
            </a:xfrm>
            <a:prstGeom prst="line"/>
            <a:ln w="14458" cap="flat">
              <a:solidFill>
                <a:srgbClr val="FFFFFF"/>
              </a:solidFill>
              <a:prstDash val="solid"/>
              <a:headEnd type="none" w="sm" len="sm"/>
              <a:tailEnd type="none" w="sm" len="sm"/>
            </a:ln>
          </p:spPr>
        </p:sp>
      </p:grpSp>
      <p:pic>
        <p:nvPicPr>
          <p:cNvPr id="2097174" name="Picture 26"/>
          <p:cNvPicPr>
            <a:picLocks noChangeAspect="1"/>
          </p:cNvPicPr>
          <p:nvPr/>
        </p:nvPicPr>
        <p:blipFill>
          <a:blip xmlns:r="http://schemas.openxmlformats.org/officeDocument/2006/relationships" r:embed="rId3"/>
          <a:srcRect/>
          <a:stretch>
            <a:fillRect/>
          </a:stretch>
        </p:blipFill>
        <p:spPr>
          <a:xfrm rot="-5400000">
            <a:off x="17424099" y="812360"/>
            <a:ext cx="109866" cy="439465"/>
          </a:xfrm>
          <a:prstGeom prst="rect"/>
        </p:spPr>
      </p:pic>
      <p:grpSp>
        <p:nvGrpSpPr>
          <p:cNvPr id="67" name="Group 27"/>
          <p:cNvGrpSpPr/>
          <p:nvPr/>
        </p:nvGrpSpPr>
        <p:grpSpPr>
          <a:xfrm rot="0">
            <a:off x="4480560" y="5373922"/>
            <a:ext cx="3396801" cy="216037"/>
            <a:chOff x="0" y="0"/>
            <a:chExt cx="6350000" cy="403860"/>
          </a:xfrm>
        </p:grpSpPr>
        <p:sp>
          <p:nvSpPr>
            <p:cNvPr id="1048666" name="Freeform 28"/>
            <p:cNvSpPr/>
            <p:nvPr/>
          </p:nvSpPr>
          <p:spPr>
            <a:xfrm>
              <a:off x="0" y="0"/>
              <a:ext cx="6350000" cy="403860"/>
            </a:xfrm>
            <a:custGeom>
              <a:avLst/>
              <a:ahLst/>
              <a:rect l="l" t="t" r="r" b="b"/>
              <a:pathLst>
                <a:path w="6350000" h="403860">
                  <a:moveTo>
                    <a:pt x="0" y="0"/>
                  </a:moveTo>
                  <a:lnTo>
                    <a:pt x="0" y="130810"/>
                  </a:lnTo>
                  <a:lnTo>
                    <a:pt x="2921000" y="130810"/>
                  </a:lnTo>
                  <a:lnTo>
                    <a:pt x="3175000" y="403860"/>
                  </a:lnTo>
                  <a:lnTo>
                    <a:pt x="3429000" y="130810"/>
                  </a:lnTo>
                  <a:lnTo>
                    <a:pt x="6350000" y="130810"/>
                  </a:lnTo>
                  <a:lnTo>
                    <a:pt x="6350000" y="0"/>
                  </a:lnTo>
                  <a:close/>
                </a:path>
              </a:pathLst>
            </a:custGeom>
            <a:solidFill>
              <a:srgbClr val="FFFFFF"/>
            </a:solidFill>
          </p:spPr>
        </p:sp>
      </p:grpSp>
      <p:sp>
        <p:nvSpPr>
          <p:cNvPr id="1048667" name="TextBox 53"/>
          <p:cNvSpPr txBox="1"/>
          <p:nvPr/>
        </p:nvSpPr>
        <p:spPr>
          <a:xfrm>
            <a:off x="265168" y="3204024"/>
            <a:ext cx="2016323" cy="356235"/>
          </a:xfrm>
          <a:prstGeom prst="rect"/>
        </p:spPr>
        <p:txBody>
          <a:bodyPr anchor="t" bIns="0" lIns="0" rIns="0" rtlCol="0" tIns="0">
            <a:spAutoFit/>
          </a:bodyPr>
          <a:p>
            <a:pPr algn="ctr">
              <a:lnSpc>
                <a:spcPts val="2940"/>
              </a:lnSpc>
              <a:spcBef>
                <a:spcPct val="0"/>
              </a:spcBef>
            </a:pPr>
            <a:r>
              <a:rPr sz="2100" lang="en-US" spc="168">
                <a:solidFill>
                  <a:srgbClr val="FFFFFF"/>
                </a:solidFill>
                <a:ea typeface="思源黑体-粗体 Bold" panose="020B0800000000000000"/>
              </a:rPr>
              <a:t>研究背景及意义</a:t>
            </a:r>
            <a:endParaRPr sz="2100" lang="en-US" spc="168">
              <a:solidFill>
                <a:srgbClr val="FFFFFF"/>
              </a:solidFill>
              <a:ea typeface="思源黑体-粗体 Bold" panose="020B0800000000000000"/>
            </a:endParaRPr>
          </a:p>
        </p:txBody>
      </p:sp>
      <p:sp>
        <p:nvSpPr>
          <p:cNvPr id="1048668" name="TextBox 55"/>
          <p:cNvSpPr txBox="1"/>
          <p:nvPr/>
        </p:nvSpPr>
        <p:spPr>
          <a:xfrm>
            <a:off x="3652711" y="5433077"/>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669" name="TextBox 56"/>
          <p:cNvSpPr txBox="1"/>
          <p:nvPr/>
        </p:nvSpPr>
        <p:spPr>
          <a:xfrm>
            <a:off x="2756535" y="6499225"/>
            <a:ext cx="10351770" cy="3734435"/>
          </a:xfrm>
          <a:prstGeom prst="rect"/>
        </p:spPr>
        <p:txBody>
          <a:bodyPr anchor="t" bIns="0" lIns="0" rIns="0" rtlCol="0" tIns="0" wrap="square">
            <a:spAutoFit/>
          </a:bodyPr>
          <a:p>
            <a:pPr algn="just">
              <a:lnSpc>
                <a:spcPts val="3640"/>
              </a:lnSpc>
              <a:spcBef>
                <a:spcPct val="0"/>
              </a:spcBef>
            </a:pPr>
            <a:r>
              <a:rPr sz="2600" lang="en-US" spc="208">
                <a:solidFill>
                  <a:srgbClr val="FFFFFF"/>
                </a:solidFill>
                <a:ea typeface="思源黑体-粗体 Bold" panose="020B0800000000000000"/>
              </a:rPr>
              <a:t>内     </a:t>
            </a:r>
            <a:r>
              <a:rPr b="1" sz="3200" lang="zh-CN">
                <a:latin typeface="微软雅黑" panose="020B0503020204020204" charset="-122"/>
                <a:ea typeface="微软雅黑" panose="020B0503020204020204" charset="-122"/>
                <a:cs typeface="微软雅黑" panose="020B0503020204020204" charset="-122"/>
                <a:sym typeface="+mn-ea"/>
              </a:rPr>
              <a:t>而中国虽然也是个</a:t>
            </a:r>
            <a:r>
              <a:rPr b="1" sz="3200" lang="zh-CN">
                <a:solidFill>
                  <a:srgbClr val="C00000"/>
                </a:solidFill>
                <a:latin typeface="微软雅黑" panose="020B0503020204020204" charset="-122"/>
                <a:ea typeface="微软雅黑" panose="020B0503020204020204" charset="-122"/>
                <a:cs typeface="微软雅黑" panose="020B0503020204020204" charset="-122"/>
                <a:sym typeface="+mn-ea"/>
              </a:rPr>
              <a:t>多民族国家</a:t>
            </a:r>
            <a:r>
              <a:rPr b="1" sz="3200" lang="zh-CN">
                <a:latin typeface="微软雅黑" panose="020B0503020204020204" charset="-122"/>
                <a:ea typeface="微软雅黑" panose="020B0503020204020204" charset="-122"/>
                <a:cs typeface="微软雅黑" panose="020B0503020204020204" charset="-122"/>
                <a:sym typeface="+mn-ea"/>
              </a:rPr>
              <a:t>，但归根结底还是属于</a:t>
            </a:r>
            <a:r>
              <a:rPr b="1" sz="3200" lang="zh-CN">
                <a:solidFill>
                  <a:srgbClr val="C00000"/>
                </a:solidFill>
                <a:latin typeface="微软雅黑" panose="020B0503020204020204" charset="-122"/>
                <a:ea typeface="微软雅黑" panose="020B0503020204020204" charset="-122"/>
                <a:cs typeface="微软雅黑" panose="020B0503020204020204" charset="-122"/>
                <a:sym typeface="+mn-ea"/>
              </a:rPr>
              <a:t>统一文明</a:t>
            </a:r>
            <a:r>
              <a:rPr b="1" sz="3200" lang="zh-CN">
                <a:latin typeface="微软雅黑" panose="020B0503020204020204" charset="-122"/>
                <a:ea typeface="微软雅黑" panose="020B0503020204020204" charset="-122"/>
                <a:cs typeface="微软雅黑" panose="020B0503020204020204" charset="-122"/>
                <a:sym typeface="+mn-ea"/>
              </a:rPr>
              <a:t>、血缘体，拥有近乎</a:t>
            </a:r>
            <a:r>
              <a:rPr b="1" sz="3200" lang="zh-CN">
                <a:solidFill>
                  <a:srgbClr val="C00000"/>
                </a:solidFill>
                <a:latin typeface="微软雅黑" panose="020B0503020204020204" charset="-122"/>
                <a:ea typeface="微软雅黑" panose="020B0503020204020204" charset="-122"/>
                <a:cs typeface="微软雅黑" panose="020B0503020204020204" charset="-122"/>
                <a:sym typeface="+mn-ea"/>
              </a:rPr>
              <a:t>同样的文化习惯以及民族认同感</a:t>
            </a:r>
            <a:r>
              <a:rPr b="1" sz="3200" lang="zh-CN">
                <a:latin typeface="微软雅黑" panose="020B0503020204020204" charset="-122"/>
                <a:ea typeface="微软雅黑" panose="020B0503020204020204" charset="-122"/>
                <a:cs typeface="微软雅黑" panose="020B0503020204020204" charset="-122"/>
                <a:sym typeface="+mn-ea"/>
              </a:rPr>
              <a:t>。所以，在历史的影响下，中国更善于处理的是统一文明体内部的统一与和谐，否则会产生混乱，甚至是战争。这也是为什么经过近百年的斗争后得出了一党执政、多党合作的政治体制和民主集中的政治生活方式两个结果的原因。</a:t>
            </a:r>
            <a:endParaRPr altLang="en-US" b="1" sz="3200" lang="zh-CN">
              <a:latin typeface="微软雅黑" panose="020B0503020204020204" charset="-122"/>
              <a:ea typeface="微软雅黑" panose="020B0503020204020204" charset="-122"/>
              <a:cs typeface="微软雅黑" panose="020B0503020204020204" charset="-122"/>
            </a:endParaRPr>
          </a:p>
          <a:p>
            <a:pPr algn="just">
              <a:lnSpc>
                <a:spcPts val="3640"/>
              </a:lnSpc>
              <a:spcBef>
                <a:spcPct val="0"/>
              </a:spcBef>
            </a:pPr>
            <a:endParaRPr sz="3200" lang="en-US" spc="208">
              <a:solidFill>
                <a:srgbClr val="FFFFFF"/>
              </a:solidFill>
              <a:ea typeface="思源黑体-粗体 Bold" panose="020B0800000000000000"/>
            </a:endParaRPr>
          </a:p>
        </p:txBody>
      </p:sp>
      <p:sp>
        <p:nvSpPr>
          <p:cNvPr id="1048670" name="TextBox 61"/>
          <p:cNvSpPr txBox="1"/>
          <p:nvPr/>
        </p:nvSpPr>
        <p:spPr>
          <a:xfrm>
            <a:off x="361311" y="4684081"/>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研究内容及目标</a:t>
            </a:r>
            <a:endParaRPr sz="1900" lang="en-US" spc="151">
              <a:solidFill>
                <a:srgbClr val="FFFFFF">
                  <a:alpha val="89804"/>
                </a:srgbClr>
              </a:solidFill>
              <a:ea typeface="思源黑体-粗体" panose="020B0400000000000000"/>
            </a:endParaRPr>
          </a:p>
        </p:txBody>
      </p:sp>
      <p:sp>
        <p:nvSpPr>
          <p:cNvPr id="1048671" name="TextBox 62"/>
          <p:cNvSpPr txBox="1"/>
          <p:nvPr/>
        </p:nvSpPr>
        <p:spPr>
          <a:xfrm>
            <a:off x="361311" y="6154613"/>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研究思路及方法</a:t>
            </a:r>
            <a:endParaRPr sz="1900" lang="en-US" spc="151">
              <a:solidFill>
                <a:srgbClr val="FFFFFF">
                  <a:alpha val="89804"/>
                </a:srgbClr>
              </a:solidFill>
              <a:ea typeface="思源黑体-粗体" panose="020B0400000000000000"/>
            </a:endParaRPr>
          </a:p>
        </p:txBody>
      </p:sp>
      <p:sp>
        <p:nvSpPr>
          <p:cNvPr id="1048672" name="TextBox 63"/>
          <p:cNvSpPr txBox="1"/>
          <p:nvPr/>
        </p:nvSpPr>
        <p:spPr>
          <a:xfrm>
            <a:off x="361311" y="7625146"/>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研究进度及安排</a:t>
            </a:r>
            <a:endParaRPr sz="1900" lang="en-US" spc="151">
              <a:solidFill>
                <a:srgbClr val="FFFFFF">
                  <a:alpha val="89804"/>
                </a:srgbClr>
              </a:solidFill>
              <a:ea typeface="思源黑体-粗体" panose="020B0400000000000000"/>
            </a:endParaRPr>
          </a:p>
        </p:txBody>
      </p:sp>
      <p:sp>
        <p:nvSpPr>
          <p:cNvPr id="1048673" name="AutoShape 64"/>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sp>
        <p:nvSpPr>
          <p:cNvPr id="1048674" name="文本框 64"/>
          <p:cNvSpPr txBox="1"/>
          <p:nvPr/>
        </p:nvSpPr>
        <p:spPr>
          <a:xfrm>
            <a:off x="2617470" y="1791335"/>
            <a:ext cx="15434945" cy="4707890"/>
          </a:xfrm>
          <a:prstGeom prst="rect"/>
          <a:noFill/>
          <a:ln w="9525">
            <a:noFill/>
          </a:ln>
        </p:spPr>
        <p:txBody>
          <a:bodyPr wrap="square">
            <a:spAutoFit/>
          </a:bodyPr>
          <a:p>
            <a:pPr indent="306070"/>
            <a:r>
              <a:rPr b="1" sz="4000" lang="zh-CN">
                <a:latin typeface="微软雅黑" panose="020B0503020204020204" charset="-122"/>
                <a:ea typeface="微软雅黑" panose="020B0503020204020204" charset="-122"/>
                <a:cs typeface="微软雅黑" panose="020B0503020204020204" charset="-122"/>
              </a:rPr>
              <a:t>（二）</a:t>
            </a:r>
            <a:r>
              <a:rPr b="1" sz="4000" lang="zh-CN" u="sng">
                <a:latin typeface="微软雅黑" panose="020B0503020204020204" charset="-122"/>
                <a:ea typeface="微软雅黑" panose="020B0503020204020204" charset="-122"/>
                <a:cs typeface="微软雅黑" panose="020B0503020204020204" charset="-122"/>
              </a:rPr>
              <a:t>意识形态</a:t>
            </a:r>
            <a:endParaRPr b="1" sz="24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a:t>
            </a:r>
            <a:r>
              <a:rPr altLang="zh-CN" b="1" sz="3200" lang="en-US">
                <a:latin typeface="微软雅黑" panose="020B0503020204020204" charset="-122"/>
                <a:ea typeface="微软雅黑" panose="020B0503020204020204" charset="-122"/>
                <a:cs typeface="微软雅黑" panose="020B0503020204020204" charset="-122"/>
              </a:rPr>
              <a:t>“</a:t>
            </a:r>
            <a:r>
              <a:rPr b="1" sz="3200" lang="zh-CN">
                <a:solidFill>
                  <a:srgbClr val="002060"/>
                </a:solidFill>
                <a:latin typeface="微软雅黑" panose="020B0503020204020204" charset="-122"/>
                <a:ea typeface="微软雅黑" panose="020B0503020204020204" charset="-122"/>
                <a:cs typeface="微软雅黑" panose="020B0503020204020204" charset="-122"/>
              </a:rPr>
              <a:t>中国和西方国家有不同的历史文化，因此有着不同的意识形态</a:t>
            </a:r>
            <a:r>
              <a:rPr altLang="zh-CN" b="1" sz="3200" lang="en-US">
                <a:solidFill>
                  <a:srgbClr val="002060"/>
                </a:solidFill>
                <a:latin typeface="微软雅黑" panose="020B0503020204020204" charset="-122"/>
                <a:ea typeface="微软雅黑" panose="020B0503020204020204" charset="-122"/>
                <a:cs typeface="微软雅黑" panose="020B0503020204020204" charset="-122"/>
              </a:rPr>
              <a:t>”</a:t>
            </a:r>
            <a:r>
              <a:rPr b="1" sz="3200" lang="zh-CN">
                <a:latin typeface="微软雅黑" panose="020B0503020204020204" charset="-122"/>
                <a:ea typeface="微软雅黑" panose="020B0503020204020204" charset="-122"/>
                <a:cs typeface="微软雅黑" panose="020B0503020204020204" charset="-122"/>
              </a:rPr>
              <a:t>但是不论是西方国家的民主大选还是中国的人民代表大会制度，都是符合两国政治文化特点的。</a:t>
            </a:r>
            <a:endParaRPr b="1" sz="3200" lang="zh-CN">
              <a:latin typeface="微软雅黑" panose="020B0503020204020204" charset="-122"/>
              <a:ea typeface="微软雅黑" panose="020B0503020204020204" charset="-122"/>
              <a:cs typeface="微软雅黑" panose="020B0503020204020204" charset="-122"/>
            </a:endParaRPr>
          </a:p>
          <a:p>
            <a:pPr indent="306070"/>
            <a:endParaRPr b="1" sz="2800" lang="zh-CN">
              <a:solidFill>
                <a:srgbClr val="C00000"/>
              </a:solidFill>
              <a:latin typeface="微软雅黑" panose="020B0503020204020204" charset="-122"/>
              <a:ea typeface="微软雅黑" panose="020B0503020204020204" charset="-122"/>
              <a:cs typeface="微软雅黑" panose="020B0503020204020204" charset="-122"/>
            </a:endParaRPr>
          </a:p>
          <a:p>
            <a:pPr indent="306070"/>
            <a:endParaRPr b="1" sz="2800" lang="zh-CN">
              <a:solidFill>
                <a:srgbClr val="C00000"/>
              </a:solidFill>
              <a:latin typeface="微软雅黑" panose="020B0503020204020204" charset="-122"/>
              <a:ea typeface="微软雅黑" panose="020B0503020204020204" charset="-122"/>
              <a:cs typeface="微软雅黑" panose="020B0503020204020204" charset="-122"/>
            </a:endParaRPr>
          </a:p>
          <a:p>
            <a:pPr indent="306070"/>
            <a:r>
              <a:rPr b="1" sz="2800" lang="zh-CN">
                <a:latin typeface="微软雅黑" panose="020B0503020204020204" charset="-122"/>
                <a:ea typeface="微软雅黑" panose="020B0503020204020204" charset="-122"/>
                <a:cs typeface="微软雅黑" panose="020B0503020204020204" charset="-122"/>
              </a:rPr>
              <a:t>   </a:t>
            </a:r>
            <a:endParaRPr b="1" sz="2800" lang="zh-CN">
              <a:latin typeface="微软雅黑" panose="020B0503020204020204" charset="-122"/>
              <a:ea typeface="微软雅黑" panose="020B0503020204020204" charset="-122"/>
              <a:cs typeface="微软雅黑" panose="020B0503020204020204" charset="-122"/>
            </a:endParaRPr>
          </a:p>
          <a:p>
            <a:pPr indent="306070"/>
            <a:endParaRPr b="1" sz="2800" lang="zh-CN">
              <a:solidFill>
                <a:srgbClr val="C00000"/>
              </a:solidFill>
              <a:latin typeface="微软雅黑" panose="020B0503020204020204" charset="-122"/>
              <a:ea typeface="微软雅黑" panose="020B0503020204020204" charset="-122"/>
              <a:cs typeface="微软雅黑" panose="020B0503020204020204" charset="-122"/>
            </a:endParaRPr>
          </a:p>
          <a:p>
            <a:pPr indent="306070"/>
            <a:endParaRPr b="1" sz="2800" lang="zh-CN">
              <a:solidFill>
                <a:srgbClr val="C00000"/>
              </a:solidFill>
              <a:latin typeface="微软雅黑" panose="020B0503020204020204" charset="-122"/>
              <a:ea typeface="微软雅黑" panose="020B0503020204020204" charset="-122"/>
              <a:cs typeface="微软雅黑" panose="020B0503020204020204" charset="-122"/>
            </a:endParaRPr>
          </a:p>
          <a:p>
            <a:pPr indent="306070"/>
            <a:endParaRPr b="1" sz="2800" lang="zh-CN">
              <a:solidFill>
                <a:srgbClr val="C00000"/>
              </a:solidFill>
              <a:latin typeface="微软雅黑" panose="020B0503020204020204" charset="-122"/>
              <a:ea typeface="微软雅黑" panose="020B0503020204020204" charset="-122"/>
              <a:cs typeface="微软雅黑" panose="020B0503020204020204" charset="-122"/>
            </a:endParaRPr>
          </a:p>
          <a:p>
            <a:pPr indent="306070"/>
            <a:endParaRPr altLang="en-US" b="1" sz="2800" lang="zh-CN">
              <a:latin typeface="微软雅黑" panose="020B0503020204020204" charset="-122"/>
              <a:ea typeface="微软雅黑" panose="020B0503020204020204" charset="-122"/>
              <a:cs typeface="微软雅黑" panose="020B0503020204020204" charset="-122"/>
            </a:endParaRPr>
          </a:p>
        </p:txBody>
      </p:sp>
      <p:pic>
        <p:nvPicPr>
          <p:cNvPr id="2097175" name="图片 65"/>
          <p:cNvPicPr>
            <a:picLocks noChangeAspect="1"/>
          </p:cNvPicPr>
          <p:nvPr/>
        </p:nvPicPr>
        <p:blipFill>
          <a:blip xmlns:r="http://schemas.openxmlformats.org/officeDocument/2006/relationships" r:embed="rId4"/>
          <a:stretch>
            <a:fillRect/>
          </a:stretch>
        </p:blipFill>
        <p:spPr>
          <a:xfrm>
            <a:off x="323850" y="-72390"/>
            <a:ext cx="1899285" cy="1863725"/>
          </a:xfrm>
          <a:prstGeom prst="rect"/>
        </p:spPr>
      </p:pic>
      <p:sp>
        <p:nvSpPr>
          <p:cNvPr id="1048675" name="TextBox 57"/>
          <p:cNvSpPr txBox="1"/>
          <p:nvPr/>
        </p:nvSpPr>
        <p:spPr>
          <a:xfrm>
            <a:off x="3141847" y="599335"/>
            <a:ext cx="7301737" cy="717550"/>
          </a:xfrm>
          <a:prstGeom prst="rect"/>
        </p:spPr>
        <p:txBody>
          <a:bodyPr anchor="t" bIns="0" lIns="0" rIns="0" rtlCol="0" tIns="0">
            <a:spAutoFit/>
          </a:bodyPr>
          <a:p>
            <a:pPr>
              <a:lnSpc>
                <a:spcPts val="5600"/>
              </a:lnSpc>
              <a:spcBef>
                <a:spcPct val="0"/>
              </a:spcBef>
            </a:pPr>
            <a:r>
              <a:rPr b="1" sz="4400" lang="en-US" spc="320">
                <a:solidFill>
                  <a:srgbClr val="002E6B"/>
                </a:solidFill>
                <a:effectLst/>
                <a:latin typeface="华文新魏" panose="02010800040101010101" charset="-122"/>
                <a:ea typeface="华文新魏" panose="02010800040101010101" charset="-122"/>
              </a:rPr>
              <a:t>中西选举制度差异原因</a:t>
            </a:r>
            <a:endParaRPr b="1" sz="4400" lang="en-US" spc="320">
              <a:solidFill>
                <a:srgbClr val="002E6B"/>
              </a:solidFill>
              <a:effectLst/>
              <a:latin typeface="华文新魏" panose="02010800040101010101" charset="-122"/>
              <a:ea typeface="华文新魏" panose="02010800040101010101" charset="-122"/>
            </a:endParaRPr>
          </a:p>
        </p:txBody>
      </p:sp>
      <p:pic>
        <p:nvPicPr>
          <p:cNvPr id="2097176" name="图片 30"/>
          <p:cNvPicPr>
            <a:picLocks noChangeAspect="1"/>
          </p:cNvPicPr>
          <p:nvPr/>
        </p:nvPicPr>
        <p:blipFill>
          <a:blip xmlns:r="http://schemas.openxmlformats.org/officeDocument/2006/relationships" r:embed="rId5"/>
          <a:stretch>
            <a:fillRect/>
          </a:stretch>
        </p:blipFill>
        <p:spPr>
          <a:xfrm>
            <a:off x="-25400" y="3204210"/>
            <a:ext cx="2589530" cy="5728335"/>
          </a:xfrm>
          <a:prstGeom prst="rect"/>
        </p:spPr>
      </p:pic>
      <p:pic>
        <p:nvPicPr>
          <p:cNvPr id="2097177" name="图片 31"/>
          <p:cNvPicPr>
            <a:picLocks noChangeAspect="1"/>
          </p:cNvPicPr>
          <p:nvPr/>
        </p:nvPicPr>
        <p:blipFill>
          <a:blip xmlns:r="http://schemas.openxmlformats.org/officeDocument/2006/relationships" r:embed="rId6"/>
          <a:stretch>
            <a:fillRect/>
          </a:stretch>
        </p:blipFill>
        <p:spPr>
          <a:xfrm>
            <a:off x="2886710" y="3559810"/>
            <a:ext cx="3354705" cy="2594610"/>
          </a:xfrm>
          <a:prstGeom prst="rect"/>
        </p:spPr>
      </p:pic>
      <p:sp>
        <p:nvSpPr>
          <p:cNvPr id="1048676" name="文本框 33"/>
          <p:cNvSpPr txBox="1"/>
          <p:nvPr/>
        </p:nvSpPr>
        <p:spPr>
          <a:xfrm>
            <a:off x="6481445" y="3620770"/>
            <a:ext cx="11264265" cy="3046095"/>
          </a:xfrm>
          <a:prstGeom prst="rect"/>
          <a:noFill/>
        </p:spPr>
        <p:txBody>
          <a:bodyPr rtlCol="0" wrap="square">
            <a:spAutoFit/>
          </a:bodyPr>
          <a:p>
            <a:r>
              <a:rPr b="1" sz="2800" lang="zh-CN">
                <a:latin typeface="微软雅黑" panose="020B0503020204020204" charset="-122"/>
                <a:ea typeface="微软雅黑" panose="020B0503020204020204" charset="-122"/>
                <a:cs typeface="微软雅黑" panose="020B0503020204020204" charset="-122"/>
                <a:sym typeface="+mn-ea"/>
              </a:rPr>
              <a:t>     </a:t>
            </a:r>
            <a:r>
              <a:rPr b="1" sz="3200" lang="zh-CN">
                <a:latin typeface="微软雅黑" panose="020B0503020204020204" charset="-122"/>
                <a:ea typeface="微软雅黑" panose="020B0503020204020204" charset="-122"/>
                <a:cs typeface="微软雅黑" panose="020B0503020204020204" charset="-122"/>
                <a:sym typeface="+mn-ea"/>
              </a:rPr>
              <a:t> </a:t>
            </a:r>
            <a:r>
              <a:rPr b="1" sz="3200" lang="zh-CN">
                <a:solidFill>
                  <a:srgbClr val="C00000"/>
                </a:solidFill>
                <a:latin typeface="微软雅黑" panose="020B0503020204020204" charset="-122"/>
                <a:ea typeface="微软雅黑" panose="020B0503020204020204" charset="-122"/>
                <a:cs typeface="微软雅黑" panose="020B0503020204020204" charset="-122"/>
                <a:sym typeface="+mn-ea"/>
              </a:rPr>
              <a:t>从历史文化的发展来看</a:t>
            </a:r>
            <a:r>
              <a:rPr b="1" sz="3200" lang="zh-CN">
                <a:latin typeface="微软雅黑" panose="020B0503020204020204" charset="-122"/>
                <a:ea typeface="微软雅黑" panose="020B0503020204020204" charset="-122"/>
                <a:cs typeface="微软雅黑" panose="020B0503020204020204" charset="-122"/>
                <a:sym typeface="+mn-ea"/>
              </a:rPr>
              <a:t>，西方大多数国家都经受过</a:t>
            </a:r>
            <a:r>
              <a:rPr b="1" sz="3200" lang="zh-CN">
                <a:solidFill>
                  <a:srgbClr val="C00000"/>
                </a:solidFill>
                <a:latin typeface="微软雅黑" panose="020B0503020204020204" charset="-122"/>
                <a:ea typeface="微软雅黑" panose="020B0503020204020204" charset="-122"/>
                <a:cs typeface="微软雅黑" panose="020B0503020204020204" charset="-122"/>
                <a:sym typeface="+mn-ea"/>
              </a:rPr>
              <a:t>移民文化</a:t>
            </a:r>
            <a:r>
              <a:rPr b="1" sz="3200" lang="zh-CN">
                <a:latin typeface="微软雅黑" panose="020B0503020204020204" charset="-122"/>
                <a:ea typeface="微软雅黑" panose="020B0503020204020204" charset="-122"/>
                <a:cs typeface="微软雅黑" panose="020B0503020204020204" charset="-122"/>
                <a:sym typeface="+mn-ea"/>
              </a:rPr>
              <a:t>的影响，各个不同的民族、文化、语言、习惯混杂在一起。所以，</a:t>
            </a:r>
            <a:r>
              <a:rPr b="1" sz="3200" lang="zh-CN">
                <a:solidFill>
                  <a:srgbClr val="C00000"/>
                </a:solidFill>
                <a:latin typeface="微软雅黑" panose="020B0503020204020204" charset="-122"/>
                <a:ea typeface="微软雅黑" panose="020B0503020204020204" charset="-122"/>
                <a:cs typeface="微软雅黑" panose="020B0503020204020204" charset="-122"/>
                <a:sym typeface="+mn-ea"/>
              </a:rPr>
              <a:t>西方的政治见解呈现出多样化</a:t>
            </a:r>
            <a:r>
              <a:rPr b="1" sz="3200" lang="zh-CN">
                <a:latin typeface="微软雅黑" panose="020B0503020204020204" charset="-122"/>
                <a:ea typeface="微软雅黑" panose="020B0503020204020204" charset="-122"/>
                <a:cs typeface="微软雅黑" panose="020B0503020204020204" charset="-122"/>
                <a:sym typeface="+mn-ea"/>
              </a:rPr>
              <a:t>。同时由多元文化混杂的历史经验又使他们善于处理这样的情形，因此不同的政治思想又可以不分主次的共存。</a:t>
            </a:r>
            <a:endParaRPr b="1" sz="3200" lang="zh-CN">
              <a:latin typeface="微软雅黑" panose="020B0503020204020204" charset="-122"/>
              <a:ea typeface="微软雅黑" panose="020B0503020204020204" charset="-122"/>
              <a:cs typeface="微软雅黑" panose="020B0503020204020204" charset="-122"/>
              <a:sym typeface="+mn-ea"/>
            </a:endParaRPr>
          </a:p>
          <a:p>
            <a:endParaRPr altLang="en-US" sz="3200" lang="zh-CN"/>
          </a:p>
        </p:txBody>
      </p:sp>
      <p:pic>
        <p:nvPicPr>
          <p:cNvPr id="2097178" name="图片 34"/>
          <p:cNvPicPr>
            <a:picLocks noChangeAspect="1"/>
          </p:cNvPicPr>
          <p:nvPr/>
        </p:nvPicPr>
        <p:blipFill>
          <a:blip xmlns:r="http://schemas.openxmlformats.org/officeDocument/2006/relationships" r:embed="rId7"/>
          <a:stretch>
            <a:fillRect/>
          </a:stretch>
        </p:blipFill>
        <p:spPr>
          <a:xfrm>
            <a:off x="13517245" y="6247765"/>
            <a:ext cx="4382770" cy="323596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pic>
        <p:nvPicPr>
          <p:cNvPr id="2097179" name="Picture 2"/>
          <p:cNvPicPr>
            <a:picLocks noChangeAspect="1"/>
          </p:cNvPicPr>
          <p:nvPr/>
        </p:nvPicPr>
        <p:blipFill>
          <a:blip xmlns:r="http://schemas.openxmlformats.org/officeDocument/2006/relationships" r:embed="rId1">
            <a:alphaModFix amt="47000"/>
          </a:blip>
          <a:srcRect l="16361" t="15871" r="1189" b="14584"/>
          <a:stretch>
            <a:fillRect/>
          </a:stretch>
        </p:blipFill>
        <p:spPr>
          <a:xfrm>
            <a:off x="0" y="0"/>
            <a:ext cx="18288000" cy="10287000"/>
          </a:xfrm>
          <a:prstGeom prst="rect"/>
        </p:spPr>
      </p:pic>
      <p:grpSp>
        <p:nvGrpSpPr>
          <p:cNvPr id="69" name="Group 3"/>
          <p:cNvGrpSpPr/>
          <p:nvPr/>
        </p:nvGrpSpPr>
        <p:grpSpPr>
          <a:xfrm rot="5400000">
            <a:off x="-4792257" y="3547237"/>
            <a:ext cx="11827123" cy="3271310"/>
            <a:chOff x="0" y="0"/>
            <a:chExt cx="15769498" cy="4361746"/>
          </a:xfrm>
        </p:grpSpPr>
        <p:grpSp>
          <p:nvGrpSpPr>
            <p:cNvPr id="70" name="Group 4"/>
            <p:cNvGrpSpPr/>
            <p:nvPr/>
          </p:nvGrpSpPr>
          <p:grpSpPr>
            <a:xfrm rot="-5400000">
              <a:off x="6314462" y="-5093290"/>
              <a:ext cx="4114800" cy="14795272"/>
              <a:chOff x="0" y="0"/>
              <a:chExt cx="812800" cy="2922523"/>
            </a:xfrm>
          </p:grpSpPr>
          <p:sp>
            <p:nvSpPr>
              <p:cNvPr id="1048677" name="Freeform 5"/>
              <p:cNvSpPr/>
              <p:nvPr/>
            </p:nvSpPr>
            <p:spPr>
              <a:xfrm>
                <a:off x="0" y="0"/>
                <a:ext cx="812800" cy="2922523"/>
              </a:xfrm>
              <a:custGeom>
                <a:avLst/>
                <a:ahLst/>
                <a:rect l="l" t="t" r="r" b="b"/>
                <a:pathLst>
                  <a:path w="812800" h="2922523">
                    <a:moveTo>
                      <a:pt x="0" y="0"/>
                    </a:moveTo>
                    <a:lnTo>
                      <a:pt x="812800" y="0"/>
                    </a:lnTo>
                    <a:lnTo>
                      <a:pt x="812800" y="2922523"/>
                    </a:lnTo>
                    <a:lnTo>
                      <a:pt x="0" y="2922523"/>
                    </a:lnTo>
                    <a:close/>
                  </a:path>
                </a:pathLst>
              </a:custGeom>
              <a:solidFill>
                <a:srgbClr val="00357B"/>
              </a:solidFill>
            </p:spPr>
          </p:sp>
          <p:sp>
            <p:nvSpPr>
              <p:cNvPr id="1048678" name="TextBox 6"/>
              <p:cNvSpPr txBox="1"/>
              <p:nvPr/>
            </p:nvSpPr>
            <p:spPr>
              <a:xfrm>
                <a:off x="0" y="-19050"/>
                <a:ext cx="812800" cy="831850"/>
              </a:xfrm>
              <a:prstGeom prst="rect"/>
            </p:spPr>
            <p:txBody>
              <a:bodyPr anchor="ctr" bIns="50800" lIns="50800" rIns="50800" rtlCol="0" tIns="50800"/>
              <a:p>
                <a:pPr algn="ctr">
                  <a:lnSpc>
                    <a:spcPts val="1340"/>
                  </a:lnSpc>
                </a:pPr>
              </a:p>
            </p:txBody>
          </p:sp>
        </p:grpSp>
        <p:pic>
          <p:nvPicPr>
            <p:cNvPr id="2097180" name="Picture 7"/>
            <p:cNvPicPr>
              <a:picLocks noChangeAspect="1"/>
            </p:cNvPicPr>
            <p:nvPr/>
          </p:nvPicPr>
          <p:blipFill>
            <a:blip xmlns:r="http://schemas.openxmlformats.org/officeDocument/2006/relationships" r:embed="rId2"/>
            <a:srcRect/>
            <a:stretch>
              <a:fillRect/>
            </a:stretch>
          </p:blipFill>
          <p:spPr>
            <a:xfrm>
              <a:off x="0" y="0"/>
              <a:ext cx="3874606" cy="4211528"/>
            </a:xfrm>
            <a:prstGeom prst="rect"/>
          </p:spPr>
        </p:pic>
        <p:grpSp>
          <p:nvGrpSpPr>
            <p:cNvPr id="71" name="Group 8"/>
            <p:cNvGrpSpPr/>
            <p:nvPr/>
          </p:nvGrpSpPr>
          <p:grpSpPr>
            <a:xfrm rot="0">
              <a:off x="367992" y="240666"/>
              <a:ext cx="3183607" cy="3468782"/>
              <a:chOff x="0" y="0"/>
              <a:chExt cx="1104808" cy="1203772"/>
            </a:xfrm>
          </p:grpSpPr>
          <p:sp>
            <p:nvSpPr>
              <p:cNvPr id="1048679" name="Freeform 9"/>
              <p:cNvSpPr/>
              <p:nvPr/>
            </p:nvSpPr>
            <p:spPr>
              <a:xfrm>
                <a:off x="0" y="0"/>
                <a:ext cx="1104808" cy="1203772"/>
              </a:xfrm>
              <a:custGeom>
                <a:avLst/>
                <a:ahLst/>
                <a:rect l="l" t="t" r="r" b="b"/>
                <a:pathLst>
                  <a:path w="1104808" h="1203772">
                    <a:moveTo>
                      <a:pt x="0" y="0"/>
                    </a:moveTo>
                    <a:lnTo>
                      <a:pt x="1104808" y="0"/>
                    </a:lnTo>
                    <a:lnTo>
                      <a:pt x="1104808" y="1203772"/>
                    </a:lnTo>
                    <a:lnTo>
                      <a:pt x="0" y="1203772"/>
                    </a:lnTo>
                    <a:close/>
                  </a:path>
                </a:pathLst>
              </a:custGeom>
              <a:solidFill>
                <a:srgbClr val="FFFFFF"/>
              </a:solidFill>
            </p:spPr>
          </p:sp>
          <p:sp>
            <p:nvSpPr>
              <p:cNvPr id="1048680" name="TextBox 10"/>
              <p:cNvSpPr txBox="1"/>
              <p:nvPr/>
            </p:nvSpPr>
            <p:spPr>
              <a:xfrm>
                <a:off x="0" y="-19050"/>
                <a:ext cx="812800" cy="831850"/>
              </a:xfrm>
              <a:prstGeom prst="rect"/>
            </p:spPr>
            <p:txBody>
              <a:bodyPr anchor="ctr" bIns="50800" lIns="50800" rIns="50800" rtlCol="0" tIns="50800"/>
              <a:p>
                <a:pPr algn="ctr">
                  <a:lnSpc>
                    <a:spcPts val="1265"/>
                  </a:lnSpc>
                </a:pPr>
              </a:p>
            </p:txBody>
          </p:sp>
        </p:grpSp>
        <p:grpSp>
          <p:nvGrpSpPr>
            <p:cNvPr id="72" name="Group 11"/>
            <p:cNvGrpSpPr/>
            <p:nvPr/>
          </p:nvGrpSpPr>
          <p:grpSpPr>
            <a:xfrm rot="5400000">
              <a:off x="2053795" y="1702898"/>
              <a:ext cx="3492666" cy="513049"/>
              <a:chOff x="0" y="0"/>
              <a:chExt cx="812800" cy="119395"/>
            </a:xfrm>
          </p:grpSpPr>
          <p:sp>
            <p:nvSpPr>
              <p:cNvPr id="1048681" name="Freeform 12"/>
              <p:cNvSpPr/>
              <p:nvPr/>
            </p:nvSpPr>
            <p:spPr>
              <a:xfrm>
                <a:off x="0" y="0"/>
                <a:ext cx="812800" cy="119395"/>
              </a:xfrm>
              <a:custGeom>
                <a:avLst/>
                <a:ahLst/>
                <a:rect l="l" t="t" r="r" b="b"/>
                <a:pathLst>
                  <a:path w="812800" h="119395">
                    <a:moveTo>
                      <a:pt x="406400" y="0"/>
                    </a:moveTo>
                    <a:lnTo>
                      <a:pt x="812800" y="119395"/>
                    </a:lnTo>
                    <a:lnTo>
                      <a:pt x="0" y="119395"/>
                    </a:lnTo>
                    <a:lnTo>
                      <a:pt x="406400" y="0"/>
                    </a:lnTo>
                    <a:close/>
                  </a:path>
                </a:pathLst>
              </a:custGeom>
              <a:solidFill>
                <a:srgbClr val="FFFFFF"/>
              </a:solidFill>
            </p:spPr>
          </p:sp>
          <p:sp>
            <p:nvSpPr>
              <p:cNvPr id="1048682" name="TextBox 13"/>
              <p:cNvSpPr txBox="1"/>
              <p:nvPr/>
            </p:nvSpPr>
            <p:spPr>
              <a:xfrm>
                <a:off x="127000" y="311150"/>
                <a:ext cx="558800" cy="349250"/>
              </a:xfrm>
              <a:prstGeom prst="rect"/>
            </p:spPr>
            <p:txBody>
              <a:bodyPr anchor="ctr" bIns="50800" lIns="50800" rIns="50800" rtlCol="0" tIns="50800"/>
              <a:p>
                <a:pPr algn="ctr">
                  <a:lnSpc>
                    <a:spcPts val="1265"/>
                  </a:lnSpc>
                </a:pPr>
              </a:p>
            </p:txBody>
          </p:sp>
        </p:grpSp>
        <p:sp>
          <p:nvSpPr>
            <p:cNvPr id="1048683" name="AutoShape 14"/>
            <p:cNvSpPr/>
            <p:nvPr/>
          </p:nvSpPr>
          <p:spPr>
            <a:xfrm rot="-5400000">
              <a:off x="4732717" y="1971823"/>
              <a:ext cx="3429000" cy="0"/>
            </a:xfrm>
            <a:prstGeom prst="line"/>
            <a:ln w="14458" cap="flat">
              <a:solidFill>
                <a:srgbClr val="FFFFFF"/>
              </a:solidFill>
              <a:prstDash val="solid"/>
              <a:headEnd type="none" w="sm" len="sm"/>
              <a:tailEnd type="none" w="sm" len="sm"/>
            </a:ln>
          </p:spPr>
        </p:sp>
        <p:sp>
          <p:nvSpPr>
            <p:cNvPr id="1048684" name="AutoShape 15"/>
            <p:cNvSpPr/>
            <p:nvPr/>
          </p:nvSpPr>
          <p:spPr>
            <a:xfrm rot="-5400000">
              <a:off x="6689127" y="1971823"/>
              <a:ext cx="3429000" cy="0"/>
            </a:xfrm>
            <a:prstGeom prst="line"/>
            <a:ln w="14458" cap="flat">
              <a:solidFill>
                <a:srgbClr val="FFFFFF"/>
              </a:solidFill>
              <a:prstDash val="solid"/>
              <a:headEnd type="none" w="sm" len="sm"/>
              <a:tailEnd type="none" w="sm" len="sm"/>
            </a:ln>
          </p:spPr>
        </p:sp>
        <p:sp>
          <p:nvSpPr>
            <p:cNvPr id="1048685" name="AutoShape 16"/>
            <p:cNvSpPr/>
            <p:nvPr/>
          </p:nvSpPr>
          <p:spPr>
            <a:xfrm rot="-5400000">
              <a:off x="8645537" y="1971823"/>
              <a:ext cx="3429000" cy="0"/>
            </a:xfrm>
            <a:prstGeom prst="line"/>
            <a:ln w="14458" cap="flat">
              <a:solidFill>
                <a:srgbClr val="FFFFFF"/>
              </a:solidFill>
              <a:prstDash val="solid"/>
              <a:headEnd type="none" w="sm" len="sm"/>
              <a:tailEnd type="none" w="sm" len="sm"/>
            </a:ln>
          </p:spPr>
        </p:sp>
        <p:sp>
          <p:nvSpPr>
            <p:cNvPr id="1048686" name="AutoShape 17"/>
            <p:cNvSpPr/>
            <p:nvPr/>
          </p:nvSpPr>
          <p:spPr>
            <a:xfrm rot="-5400000">
              <a:off x="10601947" y="1971823"/>
              <a:ext cx="3429000" cy="0"/>
            </a:xfrm>
            <a:prstGeom prst="line"/>
            <a:ln w="14458" cap="flat">
              <a:solidFill>
                <a:srgbClr val="FFFFFF"/>
              </a:solidFill>
              <a:prstDash val="solid"/>
              <a:headEnd type="none" w="sm" len="sm"/>
              <a:tailEnd type="none" w="sm" len="sm"/>
            </a:ln>
          </p:spPr>
        </p:sp>
      </p:grpSp>
      <p:pic>
        <p:nvPicPr>
          <p:cNvPr id="2097181" name="Picture 26"/>
          <p:cNvPicPr>
            <a:picLocks noChangeAspect="1"/>
          </p:cNvPicPr>
          <p:nvPr/>
        </p:nvPicPr>
        <p:blipFill>
          <a:blip xmlns:r="http://schemas.openxmlformats.org/officeDocument/2006/relationships" r:embed="rId3"/>
          <a:srcRect/>
          <a:stretch>
            <a:fillRect/>
          </a:stretch>
        </p:blipFill>
        <p:spPr>
          <a:xfrm rot="-5400000">
            <a:off x="17424099" y="812360"/>
            <a:ext cx="109866" cy="439465"/>
          </a:xfrm>
          <a:prstGeom prst="rect"/>
        </p:spPr>
      </p:pic>
      <p:grpSp>
        <p:nvGrpSpPr>
          <p:cNvPr id="73" name="Group 27"/>
          <p:cNvGrpSpPr/>
          <p:nvPr/>
        </p:nvGrpSpPr>
        <p:grpSpPr>
          <a:xfrm rot="0">
            <a:off x="4480560" y="5373922"/>
            <a:ext cx="3396801" cy="216037"/>
            <a:chOff x="0" y="0"/>
            <a:chExt cx="6350000" cy="403860"/>
          </a:xfrm>
        </p:grpSpPr>
        <p:sp>
          <p:nvSpPr>
            <p:cNvPr id="1048687" name="Freeform 28"/>
            <p:cNvSpPr/>
            <p:nvPr/>
          </p:nvSpPr>
          <p:spPr>
            <a:xfrm>
              <a:off x="0" y="0"/>
              <a:ext cx="6350000" cy="403860"/>
            </a:xfrm>
            <a:custGeom>
              <a:avLst/>
              <a:ahLst/>
              <a:rect l="l" t="t" r="r" b="b"/>
              <a:pathLst>
                <a:path w="6350000" h="403860">
                  <a:moveTo>
                    <a:pt x="0" y="0"/>
                  </a:moveTo>
                  <a:lnTo>
                    <a:pt x="0" y="130810"/>
                  </a:lnTo>
                  <a:lnTo>
                    <a:pt x="2921000" y="130810"/>
                  </a:lnTo>
                  <a:lnTo>
                    <a:pt x="3175000" y="403860"/>
                  </a:lnTo>
                  <a:lnTo>
                    <a:pt x="3429000" y="130810"/>
                  </a:lnTo>
                  <a:lnTo>
                    <a:pt x="6350000" y="130810"/>
                  </a:lnTo>
                  <a:lnTo>
                    <a:pt x="6350000" y="0"/>
                  </a:lnTo>
                  <a:close/>
                </a:path>
              </a:pathLst>
            </a:custGeom>
            <a:solidFill>
              <a:srgbClr val="FFFFFF"/>
            </a:solidFill>
          </p:spPr>
        </p:sp>
      </p:grpSp>
      <p:sp>
        <p:nvSpPr>
          <p:cNvPr id="1048688" name="TextBox 53"/>
          <p:cNvSpPr txBox="1"/>
          <p:nvPr/>
        </p:nvSpPr>
        <p:spPr>
          <a:xfrm>
            <a:off x="265168" y="3204024"/>
            <a:ext cx="2016323" cy="356235"/>
          </a:xfrm>
          <a:prstGeom prst="rect"/>
        </p:spPr>
        <p:txBody>
          <a:bodyPr anchor="t" bIns="0" lIns="0" rIns="0" rtlCol="0" tIns="0">
            <a:spAutoFit/>
          </a:bodyPr>
          <a:p>
            <a:pPr algn="ctr">
              <a:lnSpc>
                <a:spcPts val="2940"/>
              </a:lnSpc>
              <a:spcBef>
                <a:spcPct val="0"/>
              </a:spcBef>
            </a:pPr>
            <a:r>
              <a:rPr sz="2100" lang="en-US" spc="168">
                <a:solidFill>
                  <a:srgbClr val="FFFFFF"/>
                </a:solidFill>
                <a:ea typeface="思源黑体-粗体 Bold" panose="020B0800000000000000"/>
              </a:rPr>
              <a:t>研究背景及意义</a:t>
            </a:r>
            <a:endParaRPr sz="2100" lang="en-US" spc="168">
              <a:solidFill>
                <a:srgbClr val="FFFFFF"/>
              </a:solidFill>
              <a:ea typeface="思源黑体-粗体 Bold" panose="020B0800000000000000"/>
            </a:endParaRPr>
          </a:p>
        </p:txBody>
      </p:sp>
      <p:sp>
        <p:nvSpPr>
          <p:cNvPr id="1048689" name="TextBox 55"/>
          <p:cNvSpPr txBox="1"/>
          <p:nvPr/>
        </p:nvSpPr>
        <p:spPr>
          <a:xfrm>
            <a:off x="3652711" y="5433077"/>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690" name="TextBox 56"/>
          <p:cNvSpPr txBox="1"/>
          <p:nvPr/>
        </p:nvSpPr>
        <p:spPr>
          <a:xfrm>
            <a:off x="3652711" y="7581060"/>
            <a:ext cx="3628061" cy="438785"/>
          </a:xfrm>
          <a:prstGeom prst="rect"/>
        </p:spPr>
        <p:txBody>
          <a:bodyPr anchor="t" bIns="0" lIns="0" rIns="0" rtlCol="0" tIns="0">
            <a:spAutoFit/>
          </a:bodyPr>
          <a:p>
            <a:pPr algn="ctr">
              <a:lnSpc>
                <a:spcPts val="3640"/>
              </a:lnSpc>
              <a:spcBef>
                <a:spcPct val="0"/>
              </a:spcBef>
            </a:pPr>
            <a:r>
              <a:rPr sz="2600" lang="en-US" spc="208">
                <a:solidFill>
                  <a:srgbClr val="FFFFFF"/>
                </a:solidFill>
                <a:ea typeface="思源黑体-粗体 Bold" panose="020B0800000000000000"/>
              </a:rPr>
              <a:t>内容主题概括</a:t>
            </a:r>
            <a:endParaRPr sz="2600" lang="en-US" spc="208">
              <a:solidFill>
                <a:srgbClr val="FFFFFF"/>
              </a:solidFill>
              <a:ea typeface="思源黑体-粗体 Bold" panose="020B0800000000000000"/>
            </a:endParaRPr>
          </a:p>
        </p:txBody>
      </p:sp>
      <p:sp>
        <p:nvSpPr>
          <p:cNvPr id="1048691" name="TextBox 61"/>
          <p:cNvSpPr txBox="1"/>
          <p:nvPr/>
        </p:nvSpPr>
        <p:spPr>
          <a:xfrm>
            <a:off x="361311" y="4684081"/>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研究内容及目标</a:t>
            </a:r>
            <a:endParaRPr sz="1900" lang="en-US" spc="151">
              <a:solidFill>
                <a:srgbClr val="FFFFFF">
                  <a:alpha val="89804"/>
                </a:srgbClr>
              </a:solidFill>
              <a:ea typeface="思源黑体-粗体" panose="020B0400000000000000"/>
            </a:endParaRPr>
          </a:p>
        </p:txBody>
      </p:sp>
      <p:sp>
        <p:nvSpPr>
          <p:cNvPr id="1048692" name="TextBox 62"/>
          <p:cNvSpPr txBox="1"/>
          <p:nvPr/>
        </p:nvSpPr>
        <p:spPr>
          <a:xfrm>
            <a:off x="361311" y="6154613"/>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研究思路及方法</a:t>
            </a:r>
            <a:endParaRPr sz="1900" lang="en-US" spc="151">
              <a:solidFill>
                <a:srgbClr val="FFFFFF">
                  <a:alpha val="89804"/>
                </a:srgbClr>
              </a:solidFill>
              <a:ea typeface="思源黑体-粗体" panose="020B0400000000000000"/>
            </a:endParaRPr>
          </a:p>
        </p:txBody>
      </p:sp>
      <p:sp>
        <p:nvSpPr>
          <p:cNvPr id="1048693" name="TextBox 63"/>
          <p:cNvSpPr txBox="1"/>
          <p:nvPr/>
        </p:nvSpPr>
        <p:spPr>
          <a:xfrm>
            <a:off x="361311" y="7625146"/>
            <a:ext cx="1824038" cy="313690"/>
          </a:xfrm>
          <a:prstGeom prst="rect"/>
        </p:spPr>
        <p:txBody>
          <a:bodyPr anchor="t" bIns="0" lIns="0" rIns="0" rtlCol="0" tIns="0">
            <a:spAutoFit/>
          </a:bodyPr>
          <a:p>
            <a:pPr algn="ctr">
              <a:lnSpc>
                <a:spcPts val="2660"/>
              </a:lnSpc>
              <a:spcBef>
                <a:spcPct val="0"/>
              </a:spcBef>
            </a:pPr>
            <a:r>
              <a:rPr sz="1900" lang="en-US" spc="151">
                <a:solidFill>
                  <a:srgbClr val="FFFFFF">
                    <a:alpha val="89804"/>
                  </a:srgbClr>
                </a:solidFill>
                <a:ea typeface="思源黑体-粗体" panose="020B0400000000000000"/>
              </a:rPr>
              <a:t>研究进度及安排</a:t>
            </a:r>
            <a:endParaRPr sz="1900" lang="en-US" spc="151">
              <a:solidFill>
                <a:srgbClr val="FFFFFF">
                  <a:alpha val="89804"/>
                </a:srgbClr>
              </a:solidFill>
              <a:ea typeface="思源黑体-粗体" panose="020B0400000000000000"/>
            </a:endParaRPr>
          </a:p>
        </p:txBody>
      </p:sp>
      <p:sp>
        <p:nvSpPr>
          <p:cNvPr id="1048694" name="AutoShape 64"/>
          <p:cNvSpPr/>
          <p:nvPr/>
        </p:nvSpPr>
        <p:spPr>
          <a:xfrm>
            <a:off x="3141847" y="1566964"/>
            <a:ext cx="14603474" cy="0"/>
          </a:xfrm>
          <a:prstGeom prst="line"/>
          <a:ln w="47625" cap="flat">
            <a:solidFill>
              <a:srgbClr val="00357B">
                <a:alpha val="24706"/>
              </a:srgbClr>
            </a:solidFill>
            <a:prstDash val="sysDot"/>
            <a:headEnd type="none" w="sm" len="sm"/>
            <a:tailEnd type="none" w="sm" len="sm"/>
          </a:ln>
        </p:spPr>
      </p:sp>
      <p:sp>
        <p:nvSpPr>
          <p:cNvPr id="1048695" name="文本框 64"/>
          <p:cNvSpPr txBox="1"/>
          <p:nvPr/>
        </p:nvSpPr>
        <p:spPr>
          <a:xfrm>
            <a:off x="2756535" y="1747520"/>
            <a:ext cx="15434945" cy="8585835"/>
          </a:xfrm>
          <a:prstGeom prst="rect"/>
          <a:noFill/>
          <a:ln w="9525">
            <a:noFill/>
          </a:ln>
        </p:spPr>
        <p:txBody>
          <a:bodyPr wrap="square">
            <a:spAutoFit/>
          </a:bodyPr>
          <a:p>
            <a:pPr indent="306070"/>
            <a:r>
              <a:rPr b="1" sz="4000" lang="zh-CN">
                <a:latin typeface="微软雅黑" panose="020B0503020204020204" charset="-122"/>
                <a:ea typeface="微软雅黑" panose="020B0503020204020204" charset="-122"/>
                <a:cs typeface="微软雅黑" panose="020B0503020204020204" charset="-122"/>
              </a:rPr>
              <a:t>（三）</a:t>
            </a:r>
            <a:r>
              <a:rPr b="1" sz="4000" lang="zh-CN" u="sng">
                <a:latin typeface="微软雅黑" panose="020B0503020204020204" charset="-122"/>
                <a:ea typeface="微软雅黑" panose="020B0503020204020204" charset="-122"/>
                <a:cs typeface="微软雅黑" panose="020B0503020204020204" charset="-122"/>
              </a:rPr>
              <a:t>理论基础</a:t>
            </a:r>
            <a:endParaRPr b="1" sz="4000" lang="zh-CN" u="sng">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西方选举制度是</a:t>
            </a:r>
            <a:r>
              <a:rPr b="1" sz="3200" lang="zh-CN">
                <a:solidFill>
                  <a:srgbClr val="C00000"/>
                </a:solidFill>
                <a:latin typeface="微软雅黑" panose="020B0503020204020204" charset="-122"/>
                <a:ea typeface="微软雅黑" panose="020B0503020204020204" charset="-122"/>
                <a:cs typeface="微软雅黑" panose="020B0503020204020204" charset="-122"/>
              </a:rPr>
              <a:t>资产阶级革命的胜利成果</a:t>
            </a:r>
            <a:r>
              <a:rPr b="1" sz="3200" lang="zh-CN">
                <a:latin typeface="微软雅黑" panose="020B0503020204020204" charset="-122"/>
                <a:ea typeface="微软雅黑" panose="020B0503020204020204" charset="-122"/>
                <a:cs typeface="微软雅黑" panose="020B0503020204020204" charset="-122"/>
              </a:rPr>
              <a:t>，是在资产阶级确立经济和政治上的统治之后产生和发展起来的，其</a:t>
            </a:r>
            <a:r>
              <a:rPr b="1" sz="3200" lang="zh-CN">
                <a:solidFill>
                  <a:srgbClr val="C00000"/>
                </a:solidFill>
                <a:latin typeface="微软雅黑" panose="020B0503020204020204" charset="-122"/>
                <a:ea typeface="微软雅黑" panose="020B0503020204020204" charset="-122"/>
                <a:cs typeface="微软雅黑" panose="020B0503020204020204" charset="-122"/>
              </a:rPr>
              <a:t>理论基础是人民主权学说</a:t>
            </a:r>
            <a:r>
              <a:rPr b="1" sz="3200" lang="zh-CN">
                <a:latin typeface="微软雅黑" panose="020B0503020204020204" charset="-122"/>
                <a:ea typeface="微软雅黑" panose="020B0503020204020204" charset="-122"/>
                <a:cs typeface="微软雅黑" panose="020B0503020204020204" charset="-122"/>
              </a:rPr>
              <a:t>。根据“人民主权”理论，资产阶级创造了代议制的形式，让人民选举代表机构，由它来行使人民委托给它的权力。</a:t>
            </a:r>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a:t>
            </a:r>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a:t>
            </a:r>
            <a:endParaRPr b="1" sz="3200" lang="zh-CN">
              <a:latin typeface="微软雅黑" panose="020B0503020204020204" charset="-122"/>
              <a:ea typeface="微软雅黑" panose="020B0503020204020204" charset="-122"/>
              <a:cs typeface="微软雅黑" panose="020B0503020204020204" charset="-122"/>
            </a:endParaRPr>
          </a:p>
          <a:p>
            <a:pPr indent="306070"/>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a:t>
            </a:r>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a:t>
            </a:r>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a:t>
            </a:r>
            <a:endParaRPr b="1" sz="3200" lang="zh-CN">
              <a:latin typeface="微软雅黑" panose="020B0503020204020204" charset="-122"/>
              <a:ea typeface="微软雅黑" panose="020B0503020204020204" charset="-122"/>
              <a:cs typeface="微软雅黑" panose="020B0503020204020204" charset="-122"/>
            </a:endParaRPr>
          </a:p>
          <a:p>
            <a:pPr indent="306070"/>
            <a:r>
              <a:rPr b="1" sz="3200" lang="zh-CN">
                <a:latin typeface="微软雅黑" panose="020B0503020204020204" charset="-122"/>
                <a:ea typeface="微软雅黑" panose="020B0503020204020204" charset="-122"/>
                <a:cs typeface="微软雅黑" panose="020B0503020204020204" charset="-122"/>
              </a:rPr>
              <a:t>    中国选举制度建立在</a:t>
            </a:r>
            <a:r>
              <a:rPr b="1" sz="3200" lang="zh-CN">
                <a:solidFill>
                  <a:srgbClr val="C00000"/>
                </a:solidFill>
                <a:latin typeface="微软雅黑" panose="020B0503020204020204" charset="-122"/>
                <a:ea typeface="微软雅黑" panose="020B0503020204020204" charset="-122"/>
                <a:cs typeface="微软雅黑" panose="020B0503020204020204" charset="-122"/>
              </a:rPr>
              <a:t>马克思主义理论与中国实践相结合</a:t>
            </a:r>
            <a:r>
              <a:rPr b="1" sz="3200" lang="zh-CN">
                <a:latin typeface="微软雅黑" panose="020B0503020204020204" charset="-122"/>
                <a:ea typeface="微软雅黑" panose="020B0503020204020204" charset="-122"/>
                <a:cs typeface="微软雅黑" panose="020B0503020204020204" charset="-122"/>
              </a:rPr>
              <a:t>的基础上，同时</a:t>
            </a:r>
            <a:r>
              <a:rPr b="1" sz="3200" lang="zh-CN">
                <a:solidFill>
                  <a:srgbClr val="C00000"/>
                </a:solidFill>
                <a:latin typeface="微软雅黑" panose="020B0503020204020204" charset="-122"/>
                <a:ea typeface="微软雅黑" panose="020B0503020204020204" charset="-122"/>
                <a:cs typeface="微软雅黑" panose="020B0503020204020204" charset="-122"/>
              </a:rPr>
              <a:t>吸收前苏联的选举经验</a:t>
            </a:r>
            <a:r>
              <a:rPr b="1" sz="3200" lang="zh-CN">
                <a:latin typeface="微软雅黑" panose="020B0503020204020204" charset="-122"/>
                <a:ea typeface="微软雅黑" panose="020B0503020204020204" charset="-122"/>
                <a:cs typeface="微软雅黑" panose="020B0503020204020204" charset="-122"/>
              </a:rPr>
              <a:t>,批判地</a:t>
            </a:r>
            <a:r>
              <a:rPr b="1" sz="3200" lang="zh-CN">
                <a:solidFill>
                  <a:srgbClr val="C00000"/>
                </a:solidFill>
                <a:latin typeface="微软雅黑" panose="020B0503020204020204" charset="-122"/>
                <a:ea typeface="微软雅黑" panose="020B0503020204020204" charset="-122"/>
                <a:cs typeface="微软雅黑" panose="020B0503020204020204" charset="-122"/>
              </a:rPr>
              <a:t>继承了西方资本主义民主政治制度</a:t>
            </a:r>
            <a:r>
              <a:rPr b="1" sz="3200" lang="zh-CN">
                <a:latin typeface="微软雅黑" panose="020B0503020204020204" charset="-122"/>
                <a:ea typeface="微软雅黑" panose="020B0503020204020204" charset="-122"/>
                <a:cs typeface="微软雅黑" panose="020B0503020204020204" charset="-122"/>
              </a:rPr>
              <a:t>。在新民主主义革命时期，毛泽东在《新民主主义论》中提出，中国可采取人民代表大会的制度，由各级代表大会选举政府，但必须实行无男女、信仰、财产、教育等差别的真正普遍、平等的选举制度。随着人们对发展民主的期望，选举改革还会进一步发展。
      </a:t>
            </a:r>
            <a:endParaRPr altLang="en-US" b="1" sz="3200" lang="zh-CN">
              <a:latin typeface="微软雅黑" panose="020B0503020204020204" charset="-122"/>
              <a:ea typeface="微软雅黑" panose="020B0503020204020204" charset="-122"/>
              <a:cs typeface="微软雅黑" panose="020B0503020204020204" charset="-122"/>
            </a:endParaRPr>
          </a:p>
        </p:txBody>
      </p:sp>
      <p:pic>
        <p:nvPicPr>
          <p:cNvPr id="2097182" name="图片 65"/>
          <p:cNvPicPr>
            <a:picLocks noChangeAspect="1"/>
          </p:cNvPicPr>
          <p:nvPr/>
        </p:nvPicPr>
        <p:blipFill>
          <a:blip xmlns:r="http://schemas.openxmlformats.org/officeDocument/2006/relationships" r:embed="rId4"/>
          <a:stretch>
            <a:fillRect/>
          </a:stretch>
        </p:blipFill>
        <p:spPr>
          <a:xfrm>
            <a:off x="323850" y="-72390"/>
            <a:ext cx="1899285" cy="1863725"/>
          </a:xfrm>
          <a:prstGeom prst="rect"/>
        </p:spPr>
      </p:pic>
      <p:sp>
        <p:nvSpPr>
          <p:cNvPr id="1048696" name="TextBox 57"/>
          <p:cNvSpPr txBox="1"/>
          <p:nvPr/>
        </p:nvSpPr>
        <p:spPr>
          <a:xfrm>
            <a:off x="3141847" y="599335"/>
            <a:ext cx="7301737" cy="717550"/>
          </a:xfrm>
          <a:prstGeom prst="rect"/>
        </p:spPr>
        <p:txBody>
          <a:bodyPr anchor="t" bIns="0" lIns="0" rIns="0" rtlCol="0" tIns="0">
            <a:spAutoFit/>
          </a:bodyPr>
          <a:p>
            <a:pPr>
              <a:lnSpc>
                <a:spcPts val="5600"/>
              </a:lnSpc>
              <a:spcBef>
                <a:spcPct val="0"/>
              </a:spcBef>
            </a:pPr>
            <a:r>
              <a:rPr b="1" sz="4400" lang="en-US" spc="320">
                <a:solidFill>
                  <a:srgbClr val="002E6B"/>
                </a:solidFill>
                <a:effectLst/>
                <a:latin typeface="华文新魏" panose="02010800040101010101" charset="-122"/>
                <a:ea typeface="华文新魏" panose="02010800040101010101" charset="-122"/>
              </a:rPr>
              <a:t>中西选举制度差异原因</a:t>
            </a:r>
            <a:endParaRPr b="1" sz="4400" lang="en-US" spc="320">
              <a:solidFill>
                <a:srgbClr val="002E6B"/>
              </a:solidFill>
              <a:effectLst/>
              <a:latin typeface="华文新魏" panose="02010800040101010101" charset="-122"/>
              <a:ea typeface="华文新魏" panose="02010800040101010101" charset="-122"/>
            </a:endParaRPr>
          </a:p>
        </p:txBody>
      </p:sp>
      <p:pic>
        <p:nvPicPr>
          <p:cNvPr id="2097183" name="图片 30"/>
          <p:cNvPicPr>
            <a:picLocks noChangeAspect="1"/>
          </p:cNvPicPr>
          <p:nvPr/>
        </p:nvPicPr>
        <p:blipFill>
          <a:blip xmlns:r="http://schemas.openxmlformats.org/officeDocument/2006/relationships" r:embed="rId5"/>
          <a:stretch>
            <a:fillRect/>
          </a:stretch>
        </p:blipFill>
        <p:spPr>
          <a:xfrm>
            <a:off x="-25400" y="3204210"/>
            <a:ext cx="2589530" cy="5728335"/>
          </a:xfrm>
          <a:prstGeom prst="rect"/>
        </p:spPr>
      </p:pic>
      <p:pic>
        <p:nvPicPr>
          <p:cNvPr id="2097184" name="图片 29"/>
          <p:cNvPicPr>
            <a:picLocks noChangeAspect="1"/>
          </p:cNvPicPr>
          <p:nvPr/>
        </p:nvPicPr>
        <p:blipFill>
          <a:blip xmlns:r="http://schemas.openxmlformats.org/officeDocument/2006/relationships" r:embed="rId6"/>
          <a:stretch>
            <a:fillRect/>
          </a:stretch>
        </p:blipFill>
        <p:spPr>
          <a:xfrm>
            <a:off x="2871470" y="4401820"/>
            <a:ext cx="4101465" cy="2759075"/>
          </a:xfrm>
          <a:prstGeom prst="rect"/>
        </p:spPr>
      </p:pic>
      <p:pic>
        <p:nvPicPr>
          <p:cNvPr id="2097185" name="图片 31"/>
          <p:cNvPicPr>
            <a:picLocks noChangeAspect="1"/>
          </p:cNvPicPr>
          <p:nvPr/>
        </p:nvPicPr>
        <p:blipFill>
          <a:blip xmlns:r="http://schemas.openxmlformats.org/officeDocument/2006/relationships" r:embed="rId7"/>
          <a:stretch>
            <a:fillRect/>
          </a:stretch>
        </p:blipFill>
        <p:spPr>
          <a:xfrm>
            <a:off x="13946505" y="4401820"/>
            <a:ext cx="4007485" cy="2764790"/>
          </a:xfrm>
          <a:prstGeom prst="rect"/>
        </p:spPr>
      </p:pic>
      <p:pic>
        <p:nvPicPr>
          <p:cNvPr id="2097186" name="图片 33"/>
          <p:cNvPicPr>
            <a:picLocks noChangeAspect="1"/>
          </p:cNvPicPr>
          <p:nvPr/>
        </p:nvPicPr>
        <p:blipFill>
          <a:blip xmlns:r="http://schemas.openxmlformats.org/officeDocument/2006/relationships" r:embed="rId8"/>
          <a:stretch>
            <a:fillRect/>
          </a:stretch>
        </p:blipFill>
        <p:spPr>
          <a:xfrm>
            <a:off x="6972935" y="4387850"/>
            <a:ext cx="3307080" cy="2787015"/>
          </a:xfrm>
          <a:prstGeom prst="rect"/>
        </p:spPr>
      </p:pic>
      <p:pic>
        <p:nvPicPr>
          <p:cNvPr id="2097187" name="图片 34"/>
          <p:cNvPicPr>
            <a:picLocks noChangeAspect="1"/>
          </p:cNvPicPr>
          <p:nvPr/>
        </p:nvPicPr>
        <p:blipFill>
          <a:blip xmlns:r="http://schemas.openxmlformats.org/officeDocument/2006/relationships" r:embed="rId9"/>
          <a:stretch>
            <a:fillRect/>
          </a:stretch>
        </p:blipFill>
        <p:spPr>
          <a:xfrm>
            <a:off x="10280015" y="4417695"/>
            <a:ext cx="3666490" cy="2742565"/>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pic>
        <p:nvPicPr>
          <p:cNvPr id="2097188" name="Picture 2"/>
          <p:cNvPicPr>
            <a:picLocks noChangeAspect="1"/>
          </p:cNvPicPr>
          <p:nvPr/>
        </p:nvPicPr>
        <p:blipFill>
          <a:blip xmlns:r="http://schemas.openxmlformats.org/officeDocument/2006/relationships" r:embed="rId1">
            <a:alphaModFix amt="69000"/>
          </a:blip>
          <a:srcRect l="16361" t="15871" r="1189" b="14584"/>
          <a:stretch>
            <a:fillRect/>
          </a:stretch>
        </p:blipFill>
        <p:spPr>
          <a:xfrm>
            <a:off x="0" y="0"/>
            <a:ext cx="18288000" cy="10287000"/>
          </a:xfrm>
          <a:prstGeom prst="rect"/>
        </p:spPr>
      </p:pic>
      <p:grpSp>
        <p:nvGrpSpPr>
          <p:cNvPr id="75" name="Group 3"/>
          <p:cNvGrpSpPr/>
          <p:nvPr/>
        </p:nvGrpSpPr>
        <p:grpSpPr>
          <a:xfrm rot="0">
            <a:off x="456822" y="339643"/>
            <a:ext cx="17441466" cy="9483974"/>
            <a:chOff x="0" y="0"/>
            <a:chExt cx="19130303" cy="10402296"/>
          </a:xfrm>
        </p:grpSpPr>
        <p:sp>
          <p:nvSpPr>
            <p:cNvPr id="1048697" name="Freeform 4"/>
            <p:cNvSpPr/>
            <p:nvPr/>
          </p:nvSpPr>
          <p:spPr>
            <a:xfrm>
              <a:off x="0" y="0"/>
              <a:ext cx="19131573" cy="10403567"/>
            </a:xfrm>
            <a:custGeom>
              <a:avLst/>
              <a:ahLst/>
              <a:rect l="l" t="t" r="r" b="b"/>
              <a:pathLst>
                <a:path w="19131573" h="10403567">
                  <a:moveTo>
                    <a:pt x="4001573" y="10296886"/>
                  </a:moveTo>
                  <a:lnTo>
                    <a:pt x="14981465" y="10296886"/>
                  </a:lnTo>
                  <a:lnTo>
                    <a:pt x="14981465" y="10322286"/>
                  </a:lnTo>
                  <a:lnTo>
                    <a:pt x="4001573" y="10322286"/>
                  </a:lnTo>
                  <a:lnTo>
                    <a:pt x="4001573" y="10296886"/>
                  </a:lnTo>
                  <a:close/>
                  <a:moveTo>
                    <a:pt x="4001573" y="10218146"/>
                  </a:moveTo>
                  <a:lnTo>
                    <a:pt x="14981465" y="10218146"/>
                  </a:lnTo>
                  <a:lnTo>
                    <a:pt x="14981465" y="10243546"/>
                  </a:lnTo>
                  <a:lnTo>
                    <a:pt x="4001573" y="10243546"/>
                  </a:lnTo>
                  <a:lnTo>
                    <a:pt x="4001573" y="10218146"/>
                  </a:lnTo>
                  <a:close/>
                  <a:moveTo>
                    <a:pt x="4001573" y="10376896"/>
                  </a:moveTo>
                  <a:lnTo>
                    <a:pt x="14981465" y="10376896"/>
                  </a:lnTo>
                  <a:lnTo>
                    <a:pt x="14981465" y="10402296"/>
                  </a:lnTo>
                  <a:lnTo>
                    <a:pt x="4001573" y="10402296"/>
                  </a:lnTo>
                  <a:lnTo>
                    <a:pt x="4001573" y="10376896"/>
                  </a:lnTo>
                  <a:close/>
                  <a:moveTo>
                    <a:pt x="43180" y="10376896"/>
                  </a:moveTo>
                  <a:lnTo>
                    <a:pt x="97790" y="10322286"/>
                  </a:lnTo>
                  <a:lnTo>
                    <a:pt x="4001574" y="10322286"/>
                  </a:lnTo>
                  <a:lnTo>
                    <a:pt x="4001574" y="10296886"/>
                  </a:lnTo>
                  <a:lnTo>
                    <a:pt x="123190" y="10296886"/>
                  </a:lnTo>
                  <a:lnTo>
                    <a:pt x="177800" y="10242276"/>
                  </a:lnTo>
                  <a:lnTo>
                    <a:pt x="4001573" y="10242276"/>
                  </a:lnTo>
                  <a:lnTo>
                    <a:pt x="4001573" y="10216876"/>
                  </a:lnTo>
                  <a:lnTo>
                    <a:pt x="185420" y="10216876"/>
                  </a:lnTo>
                  <a:lnTo>
                    <a:pt x="185420" y="7985802"/>
                  </a:lnTo>
                  <a:lnTo>
                    <a:pt x="160020" y="7985802"/>
                  </a:lnTo>
                  <a:lnTo>
                    <a:pt x="160020" y="10224496"/>
                  </a:lnTo>
                  <a:lnTo>
                    <a:pt x="105410" y="10279106"/>
                  </a:lnTo>
                  <a:lnTo>
                    <a:pt x="105410" y="7988605"/>
                  </a:lnTo>
                  <a:lnTo>
                    <a:pt x="80010" y="7988605"/>
                  </a:lnTo>
                  <a:lnTo>
                    <a:pt x="80010" y="10305776"/>
                  </a:lnTo>
                  <a:lnTo>
                    <a:pt x="25400" y="10359117"/>
                  </a:lnTo>
                  <a:lnTo>
                    <a:pt x="25400" y="7988605"/>
                  </a:lnTo>
                  <a:lnTo>
                    <a:pt x="0" y="7988605"/>
                  </a:lnTo>
                  <a:lnTo>
                    <a:pt x="0" y="10390867"/>
                  </a:lnTo>
                  <a:cubicBezTo>
                    <a:pt x="0" y="10398486"/>
                    <a:pt x="5080" y="10403567"/>
                    <a:pt x="12700" y="10403567"/>
                  </a:cubicBezTo>
                  <a:lnTo>
                    <a:pt x="4001573" y="10403567"/>
                  </a:lnTo>
                  <a:lnTo>
                    <a:pt x="4001573" y="10378167"/>
                  </a:lnTo>
                  <a:lnTo>
                    <a:pt x="43180" y="10378167"/>
                  </a:lnTo>
                  <a:lnTo>
                    <a:pt x="43180" y="10376897"/>
                  </a:lnTo>
                  <a:close/>
                  <a:moveTo>
                    <a:pt x="25400" y="43180"/>
                  </a:moveTo>
                  <a:lnTo>
                    <a:pt x="80010" y="97790"/>
                  </a:lnTo>
                  <a:lnTo>
                    <a:pt x="80010" y="2497562"/>
                  </a:lnTo>
                  <a:lnTo>
                    <a:pt x="105410" y="2497562"/>
                  </a:lnTo>
                  <a:lnTo>
                    <a:pt x="105410" y="123190"/>
                  </a:lnTo>
                  <a:lnTo>
                    <a:pt x="160020" y="177800"/>
                  </a:lnTo>
                  <a:lnTo>
                    <a:pt x="160020" y="2497562"/>
                  </a:lnTo>
                  <a:lnTo>
                    <a:pt x="185420" y="2497562"/>
                  </a:lnTo>
                  <a:lnTo>
                    <a:pt x="185420" y="185420"/>
                  </a:lnTo>
                  <a:lnTo>
                    <a:pt x="4001573" y="185420"/>
                  </a:lnTo>
                  <a:lnTo>
                    <a:pt x="4001573" y="160020"/>
                  </a:lnTo>
                  <a:lnTo>
                    <a:pt x="176530" y="160020"/>
                  </a:lnTo>
                  <a:lnTo>
                    <a:pt x="123190" y="105410"/>
                  </a:lnTo>
                  <a:lnTo>
                    <a:pt x="4001573" y="105410"/>
                  </a:lnTo>
                  <a:lnTo>
                    <a:pt x="4001573" y="80010"/>
                  </a:lnTo>
                  <a:lnTo>
                    <a:pt x="97790" y="80010"/>
                  </a:lnTo>
                  <a:lnTo>
                    <a:pt x="43180" y="25400"/>
                  </a:lnTo>
                  <a:lnTo>
                    <a:pt x="3995971" y="25400"/>
                  </a:lnTo>
                  <a:lnTo>
                    <a:pt x="3995971" y="0"/>
                  </a:lnTo>
                  <a:lnTo>
                    <a:pt x="12700" y="0"/>
                  </a:lnTo>
                  <a:cubicBezTo>
                    <a:pt x="5080" y="0"/>
                    <a:pt x="0" y="5080"/>
                    <a:pt x="0" y="12700"/>
                  </a:cubicBezTo>
                  <a:lnTo>
                    <a:pt x="0" y="2497562"/>
                  </a:lnTo>
                  <a:lnTo>
                    <a:pt x="25400" y="2497562"/>
                  </a:lnTo>
                  <a:lnTo>
                    <a:pt x="25400" y="43180"/>
                  </a:lnTo>
                  <a:close/>
                  <a:moveTo>
                    <a:pt x="19104904" y="10359117"/>
                  </a:moveTo>
                  <a:lnTo>
                    <a:pt x="19050293" y="10304506"/>
                  </a:lnTo>
                  <a:lnTo>
                    <a:pt x="19050293" y="7988605"/>
                  </a:lnTo>
                  <a:lnTo>
                    <a:pt x="19024893" y="7988605"/>
                  </a:lnTo>
                  <a:lnTo>
                    <a:pt x="19024893" y="10280376"/>
                  </a:lnTo>
                  <a:lnTo>
                    <a:pt x="18970284" y="10225767"/>
                  </a:lnTo>
                  <a:lnTo>
                    <a:pt x="18970284" y="7988605"/>
                  </a:lnTo>
                  <a:lnTo>
                    <a:pt x="18944884" y="7988605"/>
                  </a:lnTo>
                  <a:lnTo>
                    <a:pt x="18944884" y="10218147"/>
                  </a:lnTo>
                  <a:lnTo>
                    <a:pt x="14975863" y="10218147"/>
                  </a:lnTo>
                  <a:lnTo>
                    <a:pt x="14975863" y="10243547"/>
                  </a:lnTo>
                  <a:lnTo>
                    <a:pt x="18952504" y="10243547"/>
                  </a:lnTo>
                  <a:lnTo>
                    <a:pt x="19007113" y="10298157"/>
                  </a:lnTo>
                  <a:lnTo>
                    <a:pt x="14981465" y="10298157"/>
                  </a:lnTo>
                  <a:lnTo>
                    <a:pt x="14981465" y="10323557"/>
                  </a:lnTo>
                  <a:lnTo>
                    <a:pt x="19033784" y="10323557"/>
                  </a:lnTo>
                  <a:lnTo>
                    <a:pt x="19088393" y="10378167"/>
                  </a:lnTo>
                  <a:lnTo>
                    <a:pt x="14981465" y="10378167"/>
                  </a:lnTo>
                  <a:lnTo>
                    <a:pt x="14981465" y="10403567"/>
                  </a:lnTo>
                  <a:lnTo>
                    <a:pt x="19118873" y="10403567"/>
                  </a:lnTo>
                  <a:cubicBezTo>
                    <a:pt x="19126493" y="10403567"/>
                    <a:pt x="19131573" y="10398486"/>
                    <a:pt x="19131573" y="10390867"/>
                  </a:cubicBezTo>
                  <a:lnTo>
                    <a:pt x="19131573" y="7988605"/>
                  </a:lnTo>
                  <a:lnTo>
                    <a:pt x="19106173" y="7988605"/>
                  </a:lnTo>
                  <a:lnTo>
                    <a:pt x="19104904" y="10359117"/>
                  </a:lnTo>
                  <a:close/>
                  <a:moveTo>
                    <a:pt x="4001573" y="0"/>
                  </a:moveTo>
                  <a:lnTo>
                    <a:pt x="14981465" y="0"/>
                  </a:lnTo>
                  <a:lnTo>
                    <a:pt x="14981465" y="25400"/>
                  </a:lnTo>
                  <a:lnTo>
                    <a:pt x="4001573" y="25400"/>
                  </a:lnTo>
                  <a:lnTo>
                    <a:pt x="4001573" y="0"/>
                  </a:lnTo>
                  <a:close/>
                  <a:moveTo>
                    <a:pt x="4001573" y="158750"/>
                  </a:moveTo>
                  <a:lnTo>
                    <a:pt x="14981465" y="158750"/>
                  </a:lnTo>
                  <a:lnTo>
                    <a:pt x="14981465" y="184150"/>
                  </a:lnTo>
                  <a:lnTo>
                    <a:pt x="4001573" y="184150"/>
                  </a:lnTo>
                  <a:lnTo>
                    <a:pt x="4001573" y="158750"/>
                  </a:lnTo>
                  <a:close/>
                  <a:moveTo>
                    <a:pt x="4001573" y="80010"/>
                  </a:moveTo>
                  <a:lnTo>
                    <a:pt x="14981465" y="80010"/>
                  </a:lnTo>
                  <a:lnTo>
                    <a:pt x="14981465" y="105410"/>
                  </a:lnTo>
                  <a:lnTo>
                    <a:pt x="4001573" y="105410"/>
                  </a:lnTo>
                  <a:lnTo>
                    <a:pt x="4001573" y="80010"/>
                  </a:lnTo>
                  <a:close/>
                  <a:moveTo>
                    <a:pt x="19087123" y="25400"/>
                  </a:moveTo>
                  <a:lnTo>
                    <a:pt x="19032513" y="80010"/>
                  </a:lnTo>
                  <a:lnTo>
                    <a:pt x="14981465" y="80010"/>
                  </a:lnTo>
                  <a:lnTo>
                    <a:pt x="14981465" y="105410"/>
                  </a:lnTo>
                  <a:lnTo>
                    <a:pt x="19008384" y="105410"/>
                  </a:lnTo>
                  <a:lnTo>
                    <a:pt x="18953773" y="160020"/>
                  </a:lnTo>
                  <a:lnTo>
                    <a:pt x="14981465" y="160020"/>
                  </a:lnTo>
                  <a:lnTo>
                    <a:pt x="14981465" y="185420"/>
                  </a:lnTo>
                  <a:lnTo>
                    <a:pt x="18946154" y="185420"/>
                  </a:lnTo>
                  <a:lnTo>
                    <a:pt x="18946154" y="2497562"/>
                  </a:lnTo>
                  <a:lnTo>
                    <a:pt x="18971554" y="2497562"/>
                  </a:lnTo>
                  <a:lnTo>
                    <a:pt x="18971554" y="177800"/>
                  </a:lnTo>
                  <a:lnTo>
                    <a:pt x="19026163" y="123190"/>
                  </a:lnTo>
                  <a:lnTo>
                    <a:pt x="19026163" y="2497562"/>
                  </a:lnTo>
                  <a:lnTo>
                    <a:pt x="19051563" y="2497562"/>
                  </a:lnTo>
                  <a:lnTo>
                    <a:pt x="19051563" y="97790"/>
                  </a:lnTo>
                  <a:lnTo>
                    <a:pt x="19106173" y="43180"/>
                  </a:lnTo>
                  <a:lnTo>
                    <a:pt x="19106173" y="2494761"/>
                  </a:lnTo>
                  <a:lnTo>
                    <a:pt x="19131573" y="2494761"/>
                  </a:lnTo>
                  <a:lnTo>
                    <a:pt x="19131573" y="12700"/>
                  </a:lnTo>
                  <a:cubicBezTo>
                    <a:pt x="19131573" y="5080"/>
                    <a:pt x="19126493" y="0"/>
                    <a:pt x="19118873" y="0"/>
                  </a:cubicBezTo>
                  <a:lnTo>
                    <a:pt x="14981465" y="0"/>
                  </a:lnTo>
                  <a:lnTo>
                    <a:pt x="14981465" y="25400"/>
                  </a:lnTo>
                  <a:lnTo>
                    <a:pt x="19087123" y="25400"/>
                  </a:lnTo>
                  <a:close/>
                  <a:moveTo>
                    <a:pt x="0" y="2497562"/>
                  </a:moveTo>
                  <a:lnTo>
                    <a:pt x="25400" y="2497562"/>
                  </a:lnTo>
                  <a:lnTo>
                    <a:pt x="25400" y="7988605"/>
                  </a:lnTo>
                  <a:lnTo>
                    <a:pt x="0" y="7988605"/>
                  </a:lnTo>
                  <a:lnTo>
                    <a:pt x="0" y="2497562"/>
                  </a:lnTo>
                  <a:close/>
                  <a:moveTo>
                    <a:pt x="80010" y="2497562"/>
                  </a:moveTo>
                  <a:lnTo>
                    <a:pt x="105410" y="2497562"/>
                  </a:lnTo>
                  <a:lnTo>
                    <a:pt x="105410" y="7988605"/>
                  </a:lnTo>
                  <a:lnTo>
                    <a:pt x="80010" y="7988605"/>
                  </a:lnTo>
                  <a:lnTo>
                    <a:pt x="80010" y="2497562"/>
                  </a:lnTo>
                  <a:close/>
                  <a:moveTo>
                    <a:pt x="158750" y="2497562"/>
                  </a:moveTo>
                  <a:lnTo>
                    <a:pt x="184150" y="2497562"/>
                  </a:lnTo>
                  <a:lnTo>
                    <a:pt x="184150" y="7988605"/>
                  </a:lnTo>
                  <a:lnTo>
                    <a:pt x="158750" y="7988605"/>
                  </a:lnTo>
                  <a:lnTo>
                    <a:pt x="158750" y="2497562"/>
                  </a:lnTo>
                  <a:close/>
                  <a:moveTo>
                    <a:pt x="19104904" y="2497562"/>
                  </a:moveTo>
                  <a:lnTo>
                    <a:pt x="19130304" y="2497562"/>
                  </a:lnTo>
                  <a:lnTo>
                    <a:pt x="19130304" y="7988605"/>
                  </a:lnTo>
                  <a:lnTo>
                    <a:pt x="19104904" y="7988605"/>
                  </a:lnTo>
                  <a:lnTo>
                    <a:pt x="19104904" y="2497562"/>
                  </a:lnTo>
                  <a:close/>
                  <a:moveTo>
                    <a:pt x="18946154" y="2497562"/>
                  </a:moveTo>
                  <a:lnTo>
                    <a:pt x="18971554" y="2497562"/>
                  </a:lnTo>
                  <a:lnTo>
                    <a:pt x="18971554" y="7988605"/>
                  </a:lnTo>
                  <a:lnTo>
                    <a:pt x="18946154" y="7988605"/>
                  </a:lnTo>
                  <a:lnTo>
                    <a:pt x="18946154" y="2497562"/>
                  </a:lnTo>
                  <a:close/>
                  <a:moveTo>
                    <a:pt x="19026163" y="2497562"/>
                  </a:moveTo>
                  <a:lnTo>
                    <a:pt x="19051563" y="2497562"/>
                  </a:lnTo>
                  <a:lnTo>
                    <a:pt x="19051563" y="7988605"/>
                  </a:lnTo>
                  <a:lnTo>
                    <a:pt x="19026163" y="7988605"/>
                  </a:lnTo>
                  <a:lnTo>
                    <a:pt x="19026163" y="2497562"/>
                  </a:lnTo>
                  <a:close/>
                </a:path>
              </a:pathLst>
            </a:custGeom>
            <a:solidFill>
              <a:srgbClr val="00357B"/>
            </a:solidFill>
          </p:spPr>
        </p:sp>
      </p:grpSp>
      <p:grpSp>
        <p:nvGrpSpPr>
          <p:cNvPr id="76" name="Group 5"/>
          <p:cNvGrpSpPr/>
          <p:nvPr/>
        </p:nvGrpSpPr>
        <p:grpSpPr>
          <a:xfrm rot="0">
            <a:off x="0" y="3175337"/>
            <a:ext cx="18627126" cy="3936325"/>
            <a:chOff x="0" y="0"/>
            <a:chExt cx="4905910" cy="1036728"/>
          </a:xfrm>
        </p:grpSpPr>
        <p:sp>
          <p:nvSpPr>
            <p:cNvPr id="1048698" name="Freeform 6"/>
            <p:cNvSpPr/>
            <p:nvPr/>
          </p:nvSpPr>
          <p:spPr>
            <a:xfrm>
              <a:off x="0" y="0"/>
              <a:ext cx="4905910" cy="1036728"/>
            </a:xfrm>
            <a:custGeom>
              <a:avLst/>
              <a:ahLst/>
              <a:rect l="l" t="t" r="r" b="b"/>
              <a:pathLst>
                <a:path w="4905910" h="1036728">
                  <a:moveTo>
                    <a:pt x="0" y="0"/>
                  </a:moveTo>
                  <a:lnTo>
                    <a:pt x="4905910" y="0"/>
                  </a:lnTo>
                  <a:lnTo>
                    <a:pt x="4905910" y="1036728"/>
                  </a:lnTo>
                  <a:lnTo>
                    <a:pt x="0" y="1036728"/>
                  </a:lnTo>
                  <a:close/>
                </a:path>
              </a:pathLst>
            </a:custGeom>
            <a:solidFill>
              <a:srgbClr val="00357B"/>
            </a:solidFill>
          </p:spPr>
        </p:sp>
        <p:sp>
          <p:nvSpPr>
            <p:cNvPr id="1048699" name="TextBox 7"/>
            <p:cNvSpPr txBox="1"/>
            <p:nvPr/>
          </p:nvSpPr>
          <p:spPr>
            <a:xfrm>
              <a:off x="0" y="-28575"/>
              <a:ext cx="812800" cy="841375"/>
            </a:xfrm>
            <a:prstGeom prst="rect"/>
          </p:spPr>
          <p:txBody>
            <a:bodyPr anchor="ctr" bIns="50800" lIns="50800" rIns="50800" rtlCol="0" tIns="50800"/>
            <a:p>
              <a:pPr algn="ctr">
                <a:lnSpc>
                  <a:spcPts val="2225"/>
                </a:lnSpc>
              </a:pPr>
            </a:p>
          </p:txBody>
        </p:sp>
      </p:grpSp>
      <p:sp>
        <p:nvSpPr>
          <p:cNvPr id="1048700" name="TextBox 8"/>
          <p:cNvSpPr txBox="1"/>
          <p:nvPr/>
        </p:nvSpPr>
        <p:spPr>
          <a:xfrm>
            <a:off x="1782505" y="2933937"/>
            <a:ext cx="4546476" cy="4005152"/>
          </a:xfrm>
          <a:prstGeom prst="rect"/>
        </p:spPr>
        <p:txBody>
          <a:bodyPr anchor="t" bIns="0" lIns="0" rIns="0" rtlCol="0" tIns="0">
            <a:spAutoFit/>
          </a:bodyPr>
          <a:p>
            <a:pPr>
              <a:lnSpc>
                <a:spcPts val="28095"/>
              </a:lnSpc>
              <a:spcBef>
                <a:spcPct val="0"/>
              </a:spcBef>
            </a:pPr>
            <a:r>
              <a:rPr sz="20065" lang="en-US" spc="1605">
                <a:solidFill>
                  <a:srgbClr val="FFFFFF"/>
                </a:solidFill>
                <a:latin typeface="Agrandir Wide Medium Bold" panose="00000905000000000000"/>
              </a:rPr>
              <a:t>02</a:t>
            </a:r>
            <a:endParaRPr sz="20065" lang="en-US" spc="1605">
              <a:solidFill>
                <a:srgbClr val="FFFFFF"/>
              </a:solidFill>
              <a:latin typeface="Agrandir Wide Medium Bold" panose="00000905000000000000"/>
            </a:endParaRPr>
          </a:p>
        </p:txBody>
      </p:sp>
      <p:sp>
        <p:nvSpPr>
          <p:cNvPr id="1048701" name="文本框 10"/>
          <p:cNvSpPr txBox="1"/>
          <p:nvPr/>
        </p:nvSpPr>
        <p:spPr>
          <a:xfrm>
            <a:off x="6445885" y="4420870"/>
            <a:ext cx="9995535" cy="1322070"/>
          </a:xfrm>
          <a:prstGeom prst="rect"/>
          <a:noFill/>
        </p:spPr>
        <p:txBody>
          <a:bodyPr anchor="t" rtlCol="0" wrap="none">
            <a:spAutoFit/>
          </a:bodyPr>
          <a:p>
            <a:r>
              <a:rPr b="1" sz="8000" lang="en-US" spc="576">
                <a:solidFill>
                  <a:srgbClr val="FFFFFF"/>
                </a:solidFill>
                <a:latin typeface="华文楷体" panose="02010600040101010101" charset="-122"/>
                <a:ea typeface="华文楷体" panose="02010600040101010101" charset="-122"/>
                <a:sym typeface="+mn-ea"/>
              </a:rPr>
              <a:t>中西选举制度</a:t>
            </a:r>
            <a:r>
              <a:rPr altLang="en-US" b="1" sz="8000" lang="zh-CN" spc="576">
                <a:solidFill>
                  <a:srgbClr val="FFFFFF"/>
                </a:solidFill>
                <a:latin typeface="华文楷体" panose="02010600040101010101" charset="-122"/>
                <a:ea typeface="华文楷体" panose="02010600040101010101" charset="-122"/>
                <a:sym typeface="+mn-ea"/>
              </a:rPr>
              <a:t>相同点</a:t>
            </a:r>
            <a:endParaRPr altLang="en-US" b="1" sz="8000" lang="zh-CN" spc="576">
              <a:solidFill>
                <a:srgbClr val="FFFFFF"/>
              </a:solidFill>
              <a:latin typeface="华文楷体" panose="02010600040101010101" charset="-122"/>
              <a:ea typeface="华文楷体" panose="02010600040101010101" charset="-122"/>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演示</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深红黄红色简约党课学习演示文稿</dc:title>
  <dc:creator>RMX3560</dc:creator>
  <cp:lastModifiedBy>M.SUMMER</cp:lastModifiedBy>
  <dcterms:created xsi:type="dcterms:W3CDTF">2006-08-15T08:00:00Z</dcterms:created>
  <dcterms:modified xsi:type="dcterms:W3CDTF">2023-05-26T05:31:42Z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2052-11.1.0.10009</vt:lpwstr>
  </property>
  <property fmtid="{D5CDD505-2E9C-101B-9397-08002B2CF9AE}" pid="3" name="ICV">
    <vt:lpwstr>8045854a37b34e51a9ac4ac87317de4a</vt:lpwstr>
  </property>
</Properties>
</file>